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Override PartName="/ppt/diagrams/quickStyle1.xml" ContentType="application/vnd.openxmlformats-officedocument.drawingml.diagramStyle+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2" r:id="rId5"/>
    <p:sldId id="259" r:id="rId6"/>
    <p:sldId id="263" r:id="rId7"/>
    <p:sldId id="260" r:id="rId8"/>
    <p:sldId id="264" r:id="rId9"/>
    <p:sldId id="267" r:id="rId10"/>
    <p:sldId id="268" r:id="rId11"/>
    <p:sldId id="269" r:id="rId12"/>
    <p:sldId id="261" r:id="rId13"/>
    <p:sldId id="265" r:id="rId14"/>
    <p:sldId id="266"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inimized" horzBarState="maximized">
    <p:restoredLeft sz="12098" autoAdjust="0"/>
    <p:restoredTop sz="94660" autoAdjust="0"/>
  </p:normalViewPr>
  <p:slideViewPr>
    <p:cSldViewPr>
      <p:cViewPr>
        <p:scale>
          <a:sx n="75" d="100"/>
          <a:sy n="75" d="100"/>
        </p:scale>
        <p:origin x="-1734" y="-72"/>
      </p:cViewPr>
      <p:guideLst>
        <p:guide orient="horz" pos="2160"/>
        <p:guide pos="2880"/>
      </p:guideLst>
    </p:cSldViewPr>
  </p:slideViewPr>
  <p:outlineViewPr>
    <p:cViewPr>
      <p:scale>
        <a:sx n="33" d="100"/>
        <a:sy n="33" d="100"/>
      </p:scale>
      <p:origin x="24"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EA04C60-F96D-49F9-B786-B017A10210BE}" type="doc">
      <dgm:prSet loTypeId="urn:microsoft.com/office/officeart/2005/8/layout/hList1" loCatId="list" qsTypeId="urn:microsoft.com/office/officeart/2005/8/quickstyle/3d2" qsCatId="3D" csTypeId="urn:microsoft.com/office/officeart/2005/8/colors/colorful1" csCatId="colorful" phldr="1"/>
      <dgm:spPr/>
      <dgm:t>
        <a:bodyPr/>
        <a:lstStyle/>
        <a:p>
          <a:endParaRPr lang="en-US"/>
        </a:p>
      </dgm:t>
    </dgm:pt>
    <dgm:pt modelId="{4D12B78D-3250-4B0D-81A1-C82557DCA6D1}">
      <dgm:prSet phldrT="[Text]"/>
      <dgm:spPr/>
      <dgm:t>
        <a:bodyPr/>
        <a:lstStyle/>
        <a:p>
          <a:r>
            <a:rPr lang="en-US" smtClean="0"/>
            <a:t>Height</a:t>
          </a:r>
          <a:endParaRPr lang="en-US" dirty="0"/>
        </a:p>
      </dgm:t>
    </dgm:pt>
    <dgm:pt modelId="{0D7AA5EC-6E72-41F4-91FF-24F74E02B73A}" type="parTrans" cxnId="{F2934B19-73CF-477B-B4AA-104885B6E230}">
      <dgm:prSet/>
      <dgm:spPr/>
      <dgm:t>
        <a:bodyPr/>
        <a:lstStyle/>
        <a:p>
          <a:endParaRPr lang="en-US"/>
        </a:p>
      </dgm:t>
    </dgm:pt>
    <dgm:pt modelId="{7213488A-A36A-4580-8B53-BE979B5EB84F}" type="sibTrans" cxnId="{F2934B19-73CF-477B-B4AA-104885B6E230}">
      <dgm:prSet/>
      <dgm:spPr/>
      <dgm:t>
        <a:bodyPr/>
        <a:lstStyle/>
        <a:p>
          <a:endParaRPr lang="en-US"/>
        </a:p>
      </dgm:t>
    </dgm:pt>
    <dgm:pt modelId="{35E56C80-6765-4E87-A40F-C647C41E205B}">
      <dgm:prSet phldrT="[Text]" custT="1"/>
      <dgm:spPr/>
      <dgm:t>
        <a:bodyPr/>
        <a:lstStyle/>
        <a:p>
          <a:r>
            <a:rPr lang="en-US" sz="1400" smtClean="0"/>
            <a:t>Marked 60 inches on the white board</a:t>
          </a:r>
          <a:endParaRPr lang="en-US" sz="1400" dirty="0"/>
        </a:p>
      </dgm:t>
    </dgm:pt>
    <dgm:pt modelId="{8681C268-DD41-4ED6-B699-730E2BF5A02F}" type="parTrans" cxnId="{5A2657A9-72CA-464A-88A3-900114CF8B6D}">
      <dgm:prSet/>
      <dgm:spPr/>
      <dgm:t>
        <a:bodyPr/>
        <a:lstStyle/>
        <a:p>
          <a:endParaRPr lang="en-US"/>
        </a:p>
      </dgm:t>
    </dgm:pt>
    <dgm:pt modelId="{6A416402-97B9-4654-8DD9-88B98E16AE80}" type="sibTrans" cxnId="{5A2657A9-72CA-464A-88A3-900114CF8B6D}">
      <dgm:prSet/>
      <dgm:spPr/>
      <dgm:t>
        <a:bodyPr/>
        <a:lstStyle/>
        <a:p>
          <a:endParaRPr lang="en-US"/>
        </a:p>
      </dgm:t>
    </dgm:pt>
    <dgm:pt modelId="{2902CC38-98F4-4CAB-8D9D-7E52F13D58EE}">
      <dgm:prSet phldrT="[Text]" custT="1"/>
      <dgm:spPr/>
      <dgm:t>
        <a:bodyPr/>
        <a:lstStyle/>
        <a:p>
          <a:r>
            <a:rPr lang="en-US" sz="1400" smtClean="0"/>
            <a:t>Measured by placing a ruler on top of their heads to be able to mark their height</a:t>
          </a:r>
          <a:endParaRPr lang="en-US" sz="1400" dirty="0"/>
        </a:p>
      </dgm:t>
    </dgm:pt>
    <dgm:pt modelId="{1BCE0CDB-0333-4649-B1E2-CF83F893823C}" type="parTrans" cxnId="{FD91BF44-4D9F-4603-A3F5-2B5EDA801458}">
      <dgm:prSet/>
      <dgm:spPr/>
      <dgm:t>
        <a:bodyPr/>
        <a:lstStyle/>
        <a:p>
          <a:endParaRPr lang="en-US"/>
        </a:p>
      </dgm:t>
    </dgm:pt>
    <dgm:pt modelId="{FD96F2AC-D10E-4A7D-BC9B-DAF046D31EF4}" type="sibTrans" cxnId="{FD91BF44-4D9F-4603-A3F5-2B5EDA801458}">
      <dgm:prSet/>
      <dgm:spPr/>
      <dgm:t>
        <a:bodyPr/>
        <a:lstStyle/>
        <a:p>
          <a:endParaRPr lang="en-US"/>
        </a:p>
      </dgm:t>
    </dgm:pt>
    <dgm:pt modelId="{9B1ABAC2-64B1-4C5B-B545-7058997F6486}">
      <dgm:prSet phldrT="[Text]"/>
      <dgm:spPr/>
      <dgm:t>
        <a:bodyPr/>
        <a:lstStyle/>
        <a:p>
          <a:r>
            <a:rPr lang="en-US" smtClean="0"/>
            <a:t>Arm Span</a:t>
          </a:r>
          <a:endParaRPr lang="en-US" dirty="0"/>
        </a:p>
      </dgm:t>
    </dgm:pt>
    <dgm:pt modelId="{F107B17C-0A00-4263-AAAD-A4075C140C22}" type="parTrans" cxnId="{814DD3BE-1E42-4C48-B6BB-0A141863E8DE}">
      <dgm:prSet/>
      <dgm:spPr/>
      <dgm:t>
        <a:bodyPr/>
        <a:lstStyle/>
        <a:p>
          <a:endParaRPr lang="en-US"/>
        </a:p>
      </dgm:t>
    </dgm:pt>
    <dgm:pt modelId="{35680D7E-02DB-4A80-AC98-53D269661B79}" type="sibTrans" cxnId="{814DD3BE-1E42-4C48-B6BB-0A141863E8DE}">
      <dgm:prSet/>
      <dgm:spPr/>
      <dgm:t>
        <a:bodyPr/>
        <a:lstStyle/>
        <a:p>
          <a:endParaRPr lang="en-US"/>
        </a:p>
      </dgm:t>
    </dgm:pt>
    <dgm:pt modelId="{B8C496F9-7B0A-41E3-A413-7E7A83D4D3D9}">
      <dgm:prSet phldrT="[Text]" custT="1"/>
      <dgm:spPr/>
      <dgm:t>
        <a:bodyPr/>
        <a:lstStyle/>
        <a:p>
          <a:r>
            <a:rPr lang="en-US" sz="1400" smtClean="0"/>
            <a:t>Had each subject stretch their arms out on either side</a:t>
          </a:r>
          <a:endParaRPr lang="en-US" sz="1400" dirty="0"/>
        </a:p>
      </dgm:t>
    </dgm:pt>
    <dgm:pt modelId="{87F9B38F-2AD1-4467-8D2E-9C53B633007E}" type="parTrans" cxnId="{5E2D23A1-5F39-4D5B-8DE9-47A94A388391}">
      <dgm:prSet/>
      <dgm:spPr/>
      <dgm:t>
        <a:bodyPr/>
        <a:lstStyle/>
        <a:p>
          <a:endParaRPr lang="en-US"/>
        </a:p>
      </dgm:t>
    </dgm:pt>
    <dgm:pt modelId="{680EE955-57F6-4B3F-B8EE-2C5DAA507F10}" type="sibTrans" cxnId="{5E2D23A1-5F39-4D5B-8DE9-47A94A388391}">
      <dgm:prSet/>
      <dgm:spPr/>
      <dgm:t>
        <a:bodyPr/>
        <a:lstStyle/>
        <a:p>
          <a:endParaRPr lang="en-US"/>
        </a:p>
      </dgm:t>
    </dgm:pt>
    <dgm:pt modelId="{607C9EFB-E454-4EA8-9CB4-57121354B427}">
      <dgm:prSet phldrT="[Text]" custT="1"/>
      <dgm:spPr/>
      <dgm:t>
        <a:bodyPr/>
        <a:lstStyle/>
        <a:p>
          <a:r>
            <a:rPr lang="en-US" sz="1400" dirty="0" smtClean="0"/>
            <a:t>We measured from left middle finger to right middle finger</a:t>
          </a:r>
          <a:endParaRPr lang="en-US" sz="1400" dirty="0"/>
        </a:p>
      </dgm:t>
    </dgm:pt>
    <dgm:pt modelId="{0D064366-5D7A-4C8A-80E1-36495F7A448A}" type="parTrans" cxnId="{5BE7919D-854A-4D0C-BEAB-04F5EC7A9F78}">
      <dgm:prSet/>
      <dgm:spPr/>
      <dgm:t>
        <a:bodyPr/>
        <a:lstStyle/>
        <a:p>
          <a:endParaRPr lang="en-US"/>
        </a:p>
      </dgm:t>
    </dgm:pt>
    <dgm:pt modelId="{0E299F05-ACA5-473E-B8A4-2AD9E20BCED1}" type="sibTrans" cxnId="{5BE7919D-854A-4D0C-BEAB-04F5EC7A9F78}">
      <dgm:prSet/>
      <dgm:spPr/>
      <dgm:t>
        <a:bodyPr/>
        <a:lstStyle/>
        <a:p>
          <a:endParaRPr lang="en-US"/>
        </a:p>
      </dgm:t>
    </dgm:pt>
    <dgm:pt modelId="{50E6C427-4623-4784-9F3C-4C1AF2A47568}">
      <dgm:prSet phldrT="[Text]"/>
      <dgm:spPr/>
      <dgm:t>
        <a:bodyPr/>
        <a:lstStyle/>
        <a:p>
          <a:r>
            <a:rPr lang="en-US" smtClean="0"/>
            <a:t>Knee</a:t>
          </a:r>
          <a:endParaRPr lang="en-US" dirty="0"/>
        </a:p>
      </dgm:t>
    </dgm:pt>
    <dgm:pt modelId="{F9B66131-DEF5-46F8-90E9-0FE030FD0BCD}" type="parTrans" cxnId="{E3CB31AB-A78D-41B3-B2EC-78A01707EB15}">
      <dgm:prSet/>
      <dgm:spPr/>
      <dgm:t>
        <a:bodyPr/>
        <a:lstStyle/>
        <a:p>
          <a:endParaRPr lang="en-US"/>
        </a:p>
      </dgm:t>
    </dgm:pt>
    <dgm:pt modelId="{181012EB-121F-4307-A78C-862ECFF849F6}" type="sibTrans" cxnId="{E3CB31AB-A78D-41B3-B2EC-78A01707EB15}">
      <dgm:prSet/>
      <dgm:spPr/>
      <dgm:t>
        <a:bodyPr/>
        <a:lstStyle/>
        <a:p>
          <a:endParaRPr lang="en-US"/>
        </a:p>
      </dgm:t>
    </dgm:pt>
    <dgm:pt modelId="{A5CE788D-E791-425D-968B-26AC05F91BE9}">
      <dgm:prSet phldrT="[Text]" custT="1"/>
      <dgm:spPr/>
      <dgm:t>
        <a:bodyPr/>
        <a:lstStyle/>
        <a:p>
          <a:r>
            <a:rPr lang="en-US" sz="1400" smtClean="0"/>
            <a:t>Measured circumference around the knee</a:t>
          </a:r>
          <a:endParaRPr lang="en-US" sz="1400" dirty="0"/>
        </a:p>
      </dgm:t>
    </dgm:pt>
    <dgm:pt modelId="{004CD0BF-957F-450A-8CF1-C8C855626254}" type="parTrans" cxnId="{C989F70C-66C0-499C-B890-5EE1333C9B6A}">
      <dgm:prSet/>
      <dgm:spPr/>
      <dgm:t>
        <a:bodyPr/>
        <a:lstStyle/>
        <a:p>
          <a:endParaRPr lang="en-US"/>
        </a:p>
      </dgm:t>
    </dgm:pt>
    <dgm:pt modelId="{8583C631-8EAF-4269-ACC1-C8164412AB66}" type="sibTrans" cxnId="{C989F70C-66C0-499C-B890-5EE1333C9B6A}">
      <dgm:prSet/>
      <dgm:spPr/>
      <dgm:t>
        <a:bodyPr/>
        <a:lstStyle/>
        <a:p>
          <a:endParaRPr lang="en-US"/>
        </a:p>
      </dgm:t>
    </dgm:pt>
    <dgm:pt modelId="{0374EE99-5BFA-4ECE-AAAB-944ACD2B640B}">
      <dgm:prSet phldrT="[Text]" custT="1"/>
      <dgm:spPr/>
      <dgm:t>
        <a:bodyPr/>
        <a:lstStyle/>
        <a:p>
          <a:r>
            <a:rPr lang="en-US" sz="1400" smtClean="0"/>
            <a:t>Knee cap around</a:t>
          </a:r>
          <a:endParaRPr lang="en-US" sz="1400" dirty="0"/>
        </a:p>
      </dgm:t>
    </dgm:pt>
    <dgm:pt modelId="{0C9220AB-A5A0-437B-9052-0DA7D462A1D0}" type="parTrans" cxnId="{1E0CA82E-18BF-42EE-8EF7-27E62E9119AA}">
      <dgm:prSet/>
      <dgm:spPr/>
      <dgm:t>
        <a:bodyPr/>
        <a:lstStyle/>
        <a:p>
          <a:endParaRPr lang="en-US"/>
        </a:p>
      </dgm:t>
    </dgm:pt>
    <dgm:pt modelId="{874B0C50-CA54-407D-B9A0-FFF152D0F261}" type="sibTrans" cxnId="{1E0CA82E-18BF-42EE-8EF7-27E62E9119AA}">
      <dgm:prSet/>
      <dgm:spPr/>
      <dgm:t>
        <a:bodyPr/>
        <a:lstStyle/>
        <a:p>
          <a:endParaRPr lang="en-US"/>
        </a:p>
      </dgm:t>
    </dgm:pt>
    <dgm:pt modelId="{B3900C02-5B60-435C-9615-BB629575683B}">
      <dgm:prSet/>
      <dgm:spPr/>
      <dgm:t>
        <a:bodyPr/>
        <a:lstStyle/>
        <a:p>
          <a:r>
            <a:rPr lang="en-US" smtClean="0"/>
            <a:t>Leg</a:t>
          </a:r>
          <a:endParaRPr lang="en-US" dirty="0"/>
        </a:p>
      </dgm:t>
    </dgm:pt>
    <dgm:pt modelId="{6225FED2-70A3-433E-9754-FAD23B420B27}" type="parTrans" cxnId="{C1F66466-D6AD-4572-AAC5-C8F226381702}">
      <dgm:prSet/>
      <dgm:spPr/>
      <dgm:t>
        <a:bodyPr/>
        <a:lstStyle/>
        <a:p>
          <a:endParaRPr lang="en-US"/>
        </a:p>
      </dgm:t>
    </dgm:pt>
    <dgm:pt modelId="{5EA33273-F6BA-4912-9F40-72A803B43298}" type="sibTrans" cxnId="{C1F66466-D6AD-4572-AAC5-C8F226381702}">
      <dgm:prSet/>
      <dgm:spPr/>
      <dgm:t>
        <a:bodyPr/>
        <a:lstStyle/>
        <a:p>
          <a:endParaRPr lang="en-US"/>
        </a:p>
      </dgm:t>
    </dgm:pt>
    <dgm:pt modelId="{CBC04182-8CFA-47BE-8E67-5CF2C26E93AD}">
      <dgm:prSet phldrT="[Text]" custT="1"/>
      <dgm:spPr/>
      <dgm:t>
        <a:bodyPr/>
        <a:lstStyle/>
        <a:p>
          <a:r>
            <a:rPr lang="en-US" sz="1400" smtClean="0"/>
            <a:t>Measured the height mark to the 60 in mark</a:t>
          </a:r>
          <a:endParaRPr lang="en-US" sz="1400" dirty="0"/>
        </a:p>
      </dgm:t>
    </dgm:pt>
    <dgm:pt modelId="{32037BA6-9099-4525-A82E-097EECD98A7C}" type="parTrans" cxnId="{CE4A326C-E1A1-47A3-A391-A9F89C6AA0F1}">
      <dgm:prSet/>
      <dgm:spPr/>
      <dgm:t>
        <a:bodyPr/>
        <a:lstStyle/>
        <a:p>
          <a:endParaRPr lang="en-US"/>
        </a:p>
      </dgm:t>
    </dgm:pt>
    <dgm:pt modelId="{43C2190F-DAD6-433E-87FF-C9A06DD64DB8}" type="sibTrans" cxnId="{CE4A326C-E1A1-47A3-A391-A9F89C6AA0F1}">
      <dgm:prSet/>
      <dgm:spPr/>
      <dgm:t>
        <a:bodyPr/>
        <a:lstStyle/>
        <a:p>
          <a:endParaRPr lang="en-US"/>
        </a:p>
      </dgm:t>
    </dgm:pt>
    <dgm:pt modelId="{564795FB-22FF-4A42-8E15-D41DDBDAB773}">
      <dgm:prSet phldrT="[Text]" custT="1"/>
      <dgm:spPr/>
      <dgm:t>
        <a:bodyPr/>
        <a:lstStyle/>
        <a:p>
          <a:r>
            <a:rPr lang="en-US" sz="1400" smtClean="0"/>
            <a:t>Added the 60 inches to the additional measure to find the height</a:t>
          </a:r>
          <a:endParaRPr lang="en-US" sz="1400" dirty="0"/>
        </a:p>
      </dgm:t>
    </dgm:pt>
    <dgm:pt modelId="{E695A466-789F-4C3C-9112-BAC1CA2123F2}" type="parTrans" cxnId="{674ED225-C25C-4BCC-BA6D-8BE6FF113B8D}">
      <dgm:prSet/>
      <dgm:spPr/>
      <dgm:t>
        <a:bodyPr/>
        <a:lstStyle/>
        <a:p>
          <a:endParaRPr lang="en-US"/>
        </a:p>
      </dgm:t>
    </dgm:pt>
    <dgm:pt modelId="{2E04B74F-4215-471C-A0CB-B439362EA2CD}" type="sibTrans" cxnId="{674ED225-C25C-4BCC-BA6D-8BE6FF113B8D}">
      <dgm:prSet/>
      <dgm:spPr/>
      <dgm:t>
        <a:bodyPr/>
        <a:lstStyle/>
        <a:p>
          <a:endParaRPr lang="en-US"/>
        </a:p>
      </dgm:t>
    </dgm:pt>
    <dgm:pt modelId="{8614CD3B-8D86-4191-B5E2-8693E08CA864}">
      <dgm:prSet custT="1"/>
      <dgm:spPr/>
      <dgm:t>
        <a:bodyPr/>
        <a:lstStyle/>
        <a:p>
          <a:r>
            <a:rPr lang="en-US" sz="1400" smtClean="0"/>
            <a:t>Had each person find their hip bones</a:t>
          </a:r>
          <a:endParaRPr lang="en-US" sz="1400" dirty="0"/>
        </a:p>
      </dgm:t>
    </dgm:pt>
    <dgm:pt modelId="{877191C1-2704-4BBC-AACF-DFB499AB6F0C}" type="parTrans" cxnId="{534FA847-B879-4D71-BFB6-28F482997D3F}">
      <dgm:prSet/>
      <dgm:spPr/>
      <dgm:t>
        <a:bodyPr/>
        <a:lstStyle/>
        <a:p>
          <a:endParaRPr lang="en-US"/>
        </a:p>
      </dgm:t>
    </dgm:pt>
    <dgm:pt modelId="{800DD1FC-1F6B-47EC-BD8A-7804CA651B66}" type="sibTrans" cxnId="{534FA847-B879-4D71-BFB6-28F482997D3F}">
      <dgm:prSet/>
      <dgm:spPr/>
      <dgm:t>
        <a:bodyPr/>
        <a:lstStyle/>
        <a:p>
          <a:endParaRPr lang="en-US"/>
        </a:p>
      </dgm:t>
    </dgm:pt>
    <dgm:pt modelId="{B38336C8-AD7F-46E7-AE0A-8055770A5A70}">
      <dgm:prSet phldrT="[Text]" custT="1"/>
      <dgm:spPr/>
      <dgm:t>
        <a:bodyPr/>
        <a:lstStyle/>
        <a:p>
          <a:r>
            <a:rPr lang="en-US" sz="1400" smtClean="0"/>
            <a:t>ERROR: with shoes on</a:t>
          </a:r>
          <a:endParaRPr lang="en-US" sz="1400" dirty="0"/>
        </a:p>
      </dgm:t>
    </dgm:pt>
    <dgm:pt modelId="{BFB07EE5-F3F6-4EBA-B50E-DB758D5F2568}" type="parTrans" cxnId="{168B4B19-024B-4866-AF9D-8DA7C3C9EE3E}">
      <dgm:prSet/>
      <dgm:spPr/>
      <dgm:t>
        <a:bodyPr/>
        <a:lstStyle/>
        <a:p>
          <a:endParaRPr lang="en-US"/>
        </a:p>
      </dgm:t>
    </dgm:pt>
    <dgm:pt modelId="{68870D9D-8D5E-4E01-80E2-3E3B054A60C6}" type="sibTrans" cxnId="{168B4B19-024B-4866-AF9D-8DA7C3C9EE3E}">
      <dgm:prSet/>
      <dgm:spPr/>
      <dgm:t>
        <a:bodyPr/>
        <a:lstStyle/>
        <a:p>
          <a:endParaRPr lang="en-US"/>
        </a:p>
      </dgm:t>
    </dgm:pt>
    <dgm:pt modelId="{62C9D5A2-A36F-4162-9D5D-8819F960590C}">
      <dgm:prSet phldrT="[Text]" custT="1"/>
      <dgm:spPr/>
      <dgm:t>
        <a:bodyPr/>
        <a:lstStyle/>
        <a:p>
          <a:r>
            <a:rPr lang="en-US" sz="1400" dirty="0" smtClean="0"/>
            <a:t>Gave each person option to do themselves or us measure</a:t>
          </a:r>
          <a:endParaRPr lang="en-US" sz="1400" dirty="0"/>
        </a:p>
      </dgm:t>
    </dgm:pt>
    <dgm:pt modelId="{89960CC1-041A-4A66-90DA-DE0F0CB7E175}" type="parTrans" cxnId="{0FB4B14D-E54F-48AC-928C-252A3FEACA3B}">
      <dgm:prSet/>
      <dgm:spPr/>
      <dgm:t>
        <a:bodyPr/>
        <a:lstStyle/>
        <a:p>
          <a:endParaRPr lang="en-US"/>
        </a:p>
      </dgm:t>
    </dgm:pt>
    <dgm:pt modelId="{7D2860A3-4776-476D-81A9-C8FD20DBC3DE}" type="sibTrans" cxnId="{0FB4B14D-E54F-48AC-928C-252A3FEACA3B}">
      <dgm:prSet/>
      <dgm:spPr/>
      <dgm:t>
        <a:bodyPr/>
        <a:lstStyle/>
        <a:p>
          <a:endParaRPr lang="en-US"/>
        </a:p>
      </dgm:t>
    </dgm:pt>
    <dgm:pt modelId="{7CF45A5A-33BE-4849-B38A-22D0C319DA2B}">
      <dgm:prSet custT="1"/>
      <dgm:spPr/>
      <dgm:t>
        <a:bodyPr/>
        <a:lstStyle/>
        <a:p>
          <a:r>
            <a:rPr lang="en-US" sz="1400" smtClean="0"/>
            <a:t>Measured from hip bone to floor</a:t>
          </a:r>
          <a:endParaRPr lang="en-US" sz="1400" dirty="0"/>
        </a:p>
      </dgm:t>
    </dgm:pt>
    <dgm:pt modelId="{A38DB100-60B3-4E41-A195-DF183F22D44F}" type="parTrans" cxnId="{9196FC6A-260F-4ADF-989D-006D5A7B6311}">
      <dgm:prSet/>
      <dgm:spPr/>
      <dgm:t>
        <a:bodyPr/>
        <a:lstStyle/>
        <a:p>
          <a:endParaRPr lang="en-US"/>
        </a:p>
      </dgm:t>
    </dgm:pt>
    <dgm:pt modelId="{B7980064-BC08-4371-9651-2582999A686A}" type="sibTrans" cxnId="{9196FC6A-260F-4ADF-989D-006D5A7B6311}">
      <dgm:prSet/>
      <dgm:spPr/>
      <dgm:t>
        <a:bodyPr/>
        <a:lstStyle/>
        <a:p>
          <a:endParaRPr lang="en-US"/>
        </a:p>
      </dgm:t>
    </dgm:pt>
    <dgm:pt modelId="{8675CE90-6F56-454D-AC8F-5A5A46528E09}">
      <dgm:prSet custT="1"/>
      <dgm:spPr/>
      <dgm:t>
        <a:bodyPr/>
        <a:lstStyle/>
        <a:p>
          <a:r>
            <a:rPr lang="en-US" sz="1400" smtClean="0"/>
            <a:t>ERROR: with shoes on</a:t>
          </a:r>
          <a:endParaRPr lang="en-US" sz="1400" dirty="0"/>
        </a:p>
      </dgm:t>
    </dgm:pt>
    <dgm:pt modelId="{4BDF3D1F-5BE4-497B-9499-EC0FA8EB8A18}" type="parTrans" cxnId="{C7F437FC-7C9E-4BAE-A6C8-3E9E75B8F31D}">
      <dgm:prSet/>
      <dgm:spPr/>
      <dgm:t>
        <a:bodyPr/>
        <a:lstStyle/>
        <a:p>
          <a:endParaRPr lang="en-US"/>
        </a:p>
      </dgm:t>
    </dgm:pt>
    <dgm:pt modelId="{A0D1BDF9-A06F-4BAD-85A1-90771F88FBD2}" type="sibTrans" cxnId="{C7F437FC-7C9E-4BAE-A6C8-3E9E75B8F31D}">
      <dgm:prSet/>
      <dgm:spPr/>
      <dgm:t>
        <a:bodyPr/>
        <a:lstStyle/>
        <a:p>
          <a:endParaRPr lang="en-US"/>
        </a:p>
      </dgm:t>
    </dgm:pt>
    <dgm:pt modelId="{4B61620C-AD06-41BC-B3CA-B9B72E482B10}">
      <dgm:prSet phldrT="[Text]" custT="1"/>
      <dgm:spPr/>
      <dgm:t>
        <a:bodyPr/>
        <a:lstStyle/>
        <a:p>
          <a:r>
            <a:rPr lang="en-US" sz="1400" dirty="0" smtClean="0"/>
            <a:t>ERROR: Thickness of pants</a:t>
          </a:r>
          <a:endParaRPr lang="en-US" sz="1400" dirty="0"/>
        </a:p>
      </dgm:t>
    </dgm:pt>
    <dgm:pt modelId="{BC27A47E-CAF5-48CA-8B57-838FEEA74475}" type="parTrans" cxnId="{26B81BDD-7427-4875-BA95-E3B1377228E9}">
      <dgm:prSet/>
      <dgm:spPr/>
    </dgm:pt>
    <dgm:pt modelId="{99333713-D0F5-4A91-A058-FAA9D3C98077}" type="sibTrans" cxnId="{26B81BDD-7427-4875-BA95-E3B1377228E9}">
      <dgm:prSet/>
      <dgm:spPr/>
    </dgm:pt>
    <dgm:pt modelId="{74D6B748-4D7C-408E-96B9-22CCA2E24D20}" type="pres">
      <dgm:prSet presAssocID="{7EA04C60-F96D-49F9-B786-B017A10210BE}" presName="Name0" presStyleCnt="0">
        <dgm:presLayoutVars>
          <dgm:dir/>
          <dgm:animLvl val="lvl"/>
          <dgm:resizeHandles val="exact"/>
        </dgm:presLayoutVars>
      </dgm:prSet>
      <dgm:spPr/>
      <dgm:t>
        <a:bodyPr/>
        <a:lstStyle/>
        <a:p>
          <a:endParaRPr lang="en-US"/>
        </a:p>
      </dgm:t>
    </dgm:pt>
    <dgm:pt modelId="{5D7AB9F5-EFE9-4609-A044-5FA0FFB45CE5}" type="pres">
      <dgm:prSet presAssocID="{4D12B78D-3250-4B0D-81A1-C82557DCA6D1}" presName="composite" presStyleCnt="0"/>
      <dgm:spPr/>
    </dgm:pt>
    <dgm:pt modelId="{E802DE09-F3A4-4A30-ACC2-A82807ED60AE}" type="pres">
      <dgm:prSet presAssocID="{4D12B78D-3250-4B0D-81A1-C82557DCA6D1}" presName="parTx" presStyleLbl="alignNode1" presStyleIdx="0" presStyleCnt="4">
        <dgm:presLayoutVars>
          <dgm:chMax val="0"/>
          <dgm:chPref val="0"/>
          <dgm:bulletEnabled val="1"/>
        </dgm:presLayoutVars>
      </dgm:prSet>
      <dgm:spPr/>
      <dgm:t>
        <a:bodyPr/>
        <a:lstStyle/>
        <a:p>
          <a:endParaRPr lang="en-US"/>
        </a:p>
      </dgm:t>
    </dgm:pt>
    <dgm:pt modelId="{F0D6D2FA-14A2-4644-B01A-7B93A34F2B94}" type="pres">
      <dgm:prSet presAssocID="{4D12B78D-3250-4B0D-81A1-C82557DCA6D1}" presName="desTx" presStyleLbl="alignAccFollowNode1" presStyleIdx="0" presStyleCnt="4">
        <dgm:presLayoutVars>
          <dgm:bulletEnabled val="1"/>
        </dgm:presLayoutVars>
      </dgm:prSet>
      <dgm:spPr/>
      <dgm:t>
        <a:bodyPr/>
        <a:lstStyle/>
        <a:p>
          <a:endParaRPr lang="en-US"/>
        </a:p>
      </dgm:t>
    </dgm:pt>
    <dgm:pt modelId="{1823B29D-6E5C-4045-850B-DD4A96342D0E}" type="pres">
      <dgm:prSet presAssocID="{7213488A-A36A-4580-8B53-BE979B5EB84F}" presName="space" presStyleCnt="0"/>
      <dgm:spPr/>
    </dgm:pt>
    <dgm:pt modelId="{44F23571-0936-4F29-A231-CEA51A84E655}" type="pres">
      <dgm:prSet presAssocID="{9B1ABAC2-64B1-4C5B-B545-7058997F6486}" presName="composite" presStyleCnt="0"/>
      <dgm:spPr/>
    </dgm:pt>
    <dgm:pt modelId="{09435FF8-0A65-4CE1-A79D-3194C094CAD8}" type="pres">
      <dgm:prSet presAssocID="{9B1ABAC2-64B1-4C5B-B545-7058997F6486}" presName="parTx" presStyleLbl="alignNode1" presStyleIdx="1" presStyleCnt="4">
        <dgm:presLayoutVars>
          <dgm:chMax val="0"/>
          <dgm:chPref val="0"/>
          <dgm:bulletEnabled val="1"/>
        </dgm:presLayoutVars>
      </dgm:prSet>
      <dgm:spPr/>
      <dgm:t>
        <a:bodyPr/>
        <a:lstStyle/>
        <a:p>
          <a:endParaRPr lang="en-US"/>
        </a:p>
      </dgm:t>
    </dgm:pt>
    <dgm:pt modelId="{8E4EF6A5-FC7F-4E6E-BC65-B1D0A3A605BA}" type="pres">
      <dgm:prSet presAssocID="{9B1ABAC2-64B1-4C5B-B545-7058997F6486}" presName="desTx" presStyleLbl="alignAccFollowNode1" presStyleIdx="1" presStyleCnt="4">
        <dgm:presLayoutVars>
          <dgm:bulletEnabled val="1"/>
        </dgm:presLayoutVars>
      </dgm:prSet>
      <dgm:spPr/>
      <dgm:t>
        <a:bodyPr/>
        <a:lstStyle/>
        <a:p>
          <a:endParaRPr lang="en-US"/>
        </a:p>
      </dgm:t>
    </dgm:pt>
    <dgm:pt modelId="{409BE7C2-BF36-436C-89CE-D13913D15AF5}" type="pres">
      <dgm:prSet presAssocID="{35680D7E-02DB-4A80-AC98-53D269661B79}" presName="space" presStyleCnt="0"/>
      <dgm:spPr/>
    </dgm:pt>
    <dgm:pt modelId="{7379B985-1945-4E39-8C14-760F0ECFAE7D}" type="pres">
      <dgm:prSet presAssocID="{50E6C427-4623-4784-9F3C-4C1AF2A47568}" presName="composite" presStyleCnt="0"/>
      <dgm:spPr/>
    </dgm:pt>
    <dgm:pt modelId="{523ACD06-570E-40FC-9566-540EDA3F2563}" type="pres">
      <dgm:prSet presAssocID="{50E6C427-4623-4784-9F3C-4C1AF2A47568}" presName="parTx" presStyleLbl="alignNode1" presStyleIdx="2" presStyleCnt="4">
        <dgm:presLayoutVars>
          <dgm:chMax val="0"/>
          <dgm:chPref val="0"/>
          <dgm:bulletEnabled val="1"/>
        </dgm:presLayoutVars>
      </dgm:prSet>
      <dgm:spPr/>
      <dgm:t>
        <a:bodyPr/>
        <a:lstStyle/>
        <a:p>
          <a:endParaRPr lang="en-US"/>
        </a:p>
      </dgm:t>
    </dgm:pt>
    <dgm:pt modelId="{CA2CB2E0-78E4-49E6-A18A-9384ABBA9FA1}" type="pres">
      <dgm:prSet presAssocID="{50E6C427-4623-4784-9F3C-4C1AF2A47568}" presName="desTx" presStyleLbl="alignAccFollowNode1" presStyleIdx="2" presStyleCnt="4">
        <dgm:presLayoutVars>
          <dgm:bulletEnabled val="1"/>
        </dgm:presLayoutVars>
      </dgm:prSet>
      <dgm:spPr/>
      <dgm:t>
        <a:bodyPr/>
        <a:lstStyle/>
        <a:p>
          <a:endParaRPr lang="en-US"/>
        </a:p>
      </dgm:t>
    </dgm:pt>
    <dgm:pt modelId="{8468D113-7C35-4810-B140-FE529745F62F}" type="pres">
      <dgm:prSet presAssocID="{181012EB-121F-4307-A78C-862ECFF849F6}" presName="space" presStyleCnt="0"/>
      <dgm:spPr/>
    </dgm:pt>
    <dgm:pt modelId="{9304045D-5D50-4454-97AE-14EFD4C1EBC9}" type="pres">
      <dgm:prSet presAssocID="{B3900C02-5B60-435C-9615-BB629575683B}" presName="composite" presStyleCnt="0"/>
      <dgm:spPr/>
    </dgm:pt>
    <dgm:pt modelId="{5E8A3B26-3B2E-4127-986B-9DA7746822C4}" type="pres">
      <dgm:prSet presAssocID="{B3900C02-5B60-435C-9615-BB629575683B}" presName="parTx" presStyleLbl="alignNode1" presStyleIdx="3" presStyleCnt="4">
        <dgm:presLayoutVars>
          <dgm:chMax val="0"/>
          <dgm:chPref val="0"/>
          <dgm:bulletEnabled val="1"/>
        </dgm:presLayoutVars>
      </dgm:prSet>
      <dgm:spPr/>
      <dgm:t>
        <a:bodyPr/>
        <a:lstStyle/>
        <a:p>
          <a:endParaRPr lang="en-US"/>
        </a:p>
      </dgm:t>
    </dgm:pt>
    <dgm:pt modelId="{642416B8-A5EB-433E-82DE-1C9FD087684C}" type="pres">
      <dgm:prSet presAssocID="{B3900C02-5B60-435C-9615-BB629575683B}" presName="desTx" presStyleLbl="alignAccFollowNode1" presStyleIdx="3" presStyleCnt="4">
        <dgm:presLayoutVars>
          <dgm:bulletEnabled val="1"/>
        </dgm:presLayoutVars>
      </dgm:prSet>
      <dgm:spPr/>
      <dgm:t>
        <a:bodyPr/>
        <a:lstStyle/>
        <a:p>
          <a:endParaRPr lang="en-US"/>
        </a:p>
      </dgm:t>
    </dgm:pt>
  </dgm:ptLst>
  <dgm:cxnLst>
    <dgm:cxn modelId="{F2934B19-73CF-477B-B4AA-104885B6E230}" srcId="{7EA04C60-F96D-49F9-B786-B017A10210BE}" destId="{4D12B78D-3250-4B0D-81A1-C82557DCA6D1}" srcOrd="0" destOrd="0" parTransId="{0D7AA5EC-6E72-41F4-91FF-24F74E02B73A}" sibTransId="{7213488A-A36A-4580-8B53-BE979B5EB84F}"/>
    <dgm:cxn modelId="{D312CF9D-B1E0-400B-836B-738642C38F9B}" type="presOf" srcId="{A5CE788D-E791-425D-968B-26AC05F91BE9}" destId="{CA2CB2E0-78E4-49E6-A18A-9384ABBA9FA1}" srcOrd="0" destOrd="0" presId="urn:microsoft.com/office/officeart/2005/8/layout/hList1"/>
    <dgm:cxn modelId="{FD91BF44-4D9F-4603-A3F5-2B5EDA801458}" srcId="{4D12B78D-3250-4B0D-81A1-C82557DCA6D1}" destId="{2902CC38-98F4-4CAB-8D9D-7E52F13D58EE}" srcOrd="1" destOrd="0" parTransId="{1BCE0CDB-0333-4649-B1E2-CF83F893823C}" sibTransId="{FD96F2AC-D10E-4A7D-BC9B-DAF046D31EF4}"/>
    <dgm:cxn modelId="{9196FC6A-260F-4ADF-989D-006D5A7B6311}" srcId="{B3900C02-5B60-435C-9615-BB629575683B}" destId="{7CF45A5A-33BE-4849-B38A-22D0C319DA2B}" srcOrd="1" destOrd="0" parTransId="{A38DB100-60B3-4E41-A195-DF183F22D44F}" sibTransId="{B7980064-BC08-4371-9651-2582999A686A}"/>
    <dgm:cxn modelId="{F5D56733-9026-4B36-A329-738E48FC791B}" type="presOf" srcId="{7EA04C60-F96D-49F9-B786-B017A10210BE}" destId="{74D6B748-4D7C-408E-96B9-22CCA2E24D20}" srcOrd="0" destOrd="0" presId="urn:microsoft.com/office/officeart/2005/8/layout/hList1"/>
    <dgm:cxn modelId="{C7F437FC-7C9E-4BAE-A6C8-3E9E75B8F31D}" srcId="{B3900C02-5B60-435C-9615-BB629575683B}" destId="{8675CE90-6F56-454D-AC8F-5A5A46528E09}" srcOrd="2" destOrd="0" parTransId="{4BDF3D1F-5BE4-497B-9499-EC0FA8EB8A18}" sibTransId="{A0D1BDF9-A06F-4BAD-85A1-90771F88FBD2}"/>
    <dgm:cxn modelId="{B84243E6-C788-4BA0-A262-F30B06D7DCCD}" type="presOf" srcId="{50E6C427-4623-4784-9F3C-4C1AF2A47568}" destId="{523ACD06-570E-40FC-9566-540EDA3F2563}" srcOrd="0" destOrd="0" presId="urn:microsoft.com/office/officeart/2005/8/layout/hList1"/>
    <dgm:cxn modelId="{168B4B19-024B-4866-AF9D-8DA7C3C9EE3E}" srcId="{4D12B78D-3250-4B0D-81A1-C82557DCA6D1}" destId="{B38336C8-AD7F-46E7-AE0A-8055770A5A70}" srcOrd="4" destOrd="0" parTransId="{BFB07EE5-F3F6-4EBA-B50E-DB758D5F2568}" sibTransId="{68870D9D-8D5E-4E01-80E2-3E3B054A60C6}"/>
    <dgm:cxn modelId="{814DD3BE-1E42-4C48-B6BB-0A141863E8DE}" srcId="{7EA04C60-F96D-49F9-B786-B017A10210BE}" destId="{9B1ABAC2-64B1-4C5B-B545-7058997F6486}" srcOrd="1" destOrd="0" parTransId="{F107B17C-0A00-4263-AAAD-A4075C140C22}" sibTransId="{35680D7E-02DB-4A80-AC98-53D269661B79}"/>
    <dgm:cxn modelId="{5BA37B22-BC22-4F0E-B0A9-D5617FE27C51}" type="presOf" srcId="{564795FB-22FF-4A42-8E15-D41DDBDAB773}" destId="{F0D6D2FA-14A2-4644-B01A-7B93A34F2B94}" srcOrd="0" destOrd="3" presId="urn:microsoft.com/office/officeart/2005/8/layout/hList1"/>
    <dgm:cxn modelId="{5A2657A9-72CA-464A-88A3-900114CF8B6D}" srcId="{4D12B78D-3250-4B0D-81A1-C82557DCA6D1}" destId="{35E56C80-6765-4E87-A40F-C647C41E205B}" srcOrd="0" destOrd="0" parTransId="{8681C268-DD41-4ED6-B699-730E2BF5A02F}" sibTransId="{6A416402-97B9-4654-8DD9-88B98E16AE80}"/>
    <dgm:cxn modelId="{5E2D23A1-5F39-4D5B-8DE9-47A94A388391}" srcId="{9B1ABAC2-64B1-4C5B-B545-7058997F6486}" destId="{B8C496F9-7B0A-41E3-A413-7E7A83D4D3D9}" srcOrd="0" destOrd="0" parTransId="{87F9B38F-2AD1-4467-8D2E-9C53B633007E}" sibTransId="{680EE955-57F6-4B3F-B8EE-2C5DAA507F10}"/>
    <dgm:cxn modelId="{E3CB31AB-A78D-41B3-B2EC-78A01707EB15}" srcId="{7EA04C60-F96D-49F9-B786-B017A10210BE}" destId="{50E6C427-4623-4784-9F3C-4C1AF2A47568}" srcOrd="2" destOrd="0" parTransId="{F9B66131-DEF5-46F8-90E9-0FE030FD0BCD}" sibTransId="{181012EB-121F-4307-A78C-862ECFF849F6}"/>
    <dgm:cxn modelId="{149BDCBE-DB3D-4476-9D4C-E773133E26FB}" type="presOf" srcId="{607C9EFB-E454-4EA8-9CB4-57121354B427}" destId="{8E4EF6A5-FC7F-4E6E-BC65-B1D0A3A605BA}" srcOrd="0" destOrd="1" presId="urn:microsoft.com/office/officeart/2005/8/layout/hList1"/>
    <dgm:cxn modelId="{DBB8EECD-0193-40E1-862A-23EAA1D68EC7}" type="presOf" srcId="{B38336C8-AD7F-46E7-AE0A-8055770A5A70}" destId="{F0D6D2FA-14A2-4644-B01A-7B93A34F2B94}" srcOrd="0" destOrd="4" presId="urn:microsoft.com/office/officeart/2005/8/layout/hList1"/>
    <dgm:cxn modelId="{0FB4B14D-E54F-48AC-928C-252A3FEACA3B}" srcId="{50E6C427-4623-4784-9F3C-4C1AF2A47568}" destId="{62C9D5A2-A36F-4162-9D5D-8819F960590C}" srcOrd="2" destOrd="0" parTransId="{89960CC1-041A-4A66-90DA-DE0F0CB7E175}" sibTransId="{7D2860A3-4776-476D-81A9-C8FD20DBC3DE}"/>
    <dgm:cxn modelId="{5F127BD0-4C81-482A-A317-9B6A86824884}" type="presOf" srcId="{2902CC38-98F4-4CAB-8D9D-7E52F13D58EE}" destId="{F0D6D2FA-14A2-4644-B01A-7B93A34F2B94}" srcOrd="0" destOrd="1" presId="urn:microsoft.com/office/officeart/2005/8/layout/hList1"/>
    <dgm:cxn modelId="{8017E968-6B9D-42EB-A995-090D7F97D6A1}" type="presOf" srcId="{0374EE99-5BFA-4ECE-AAAB-944ACD2B640B}" destId="{CA2CB2E0-78E4-49E6-A18A-9384ABBA9FA1}" srcOrd="0" destOrd="1" presId="urn:microsoft.com/office/officeart/2005/8/layout/hList1"/>
    <dgm:cxn modelId="{71A31043-344C-4B0F-9BA5-A9714EC862D1}" type="presOf" srcId="{35E56C80-6765-4E87-A40F-C647C41E205B}" destId="{F0D6D2FA-14A2-4644-B01A-7B93A34F2B94}" srcOrd="0" destOrd="0" presId="urn:microsoft.com/office/officeart/2005/8/layout/hList1"/>
    <dgm:cxn modelId="{B1A239EF-9950-44D7-B961-F637AC42CAAB}" type="presOf" srcId="{8675CE90-6F56-454D-AC8F-5A5A46528E09}" destId="{642416B8-A5EB-433E-82DE-1C9FD087684C}" srcOrd="0" destOrd="2" presId="urn:microsoft.com/office/officeart/2005/8/layout/hList1"/>
    <dgm:cxn modelId="{786D84A3-2041-444E-BC76-EF2CA635CFF8}" type="presOf" srcId="{7CF45A5A-33BE-4849-B38A-22D0C319DA2B}" destId="{642416B8-A5EB-433E-82DE-1C9FD087684C}" srcOrd="0" destOrd="1" presId="urn:microsoft.com/office/officeart/2005/8/layout/hList1"/>
    <dgm:cxn modelId="{CE4A326C-E1A1-47A3-A391-A9F89C6AA0F1}" srcId="{4D12B78D-3250-4B0D-81A1-C82557DCA6D1}" destId="{CBC04182-8CFA-47BE-8E67-5CF2C26E93AD}" srcOrd="2" destOrd="0" parTransId="{32037BA6-9099-4525-A82E-097EECD98A7C}" sibTransId="{43C2190F-DAD6-433E-87FF-C9A06DD64DB8}"/>
    <dgm:cxn modelId="{B7A20B06-CAB0-42A8-864E-4AB4325D166F}" type="presOf" srcId="{9B1ABAC2-64B1-4C5B-B545-7058997F6486}" destId="{09435FF8-0A65-4CE1-A79D-3194C094CAD8}" srcOrd="0" destOrd="0" presId="urn:microsoft.com/office/officeart/2005/8/layout/hList1"/>
    <dgm:cxn modelId="{674ED225-C25C-4BCC-BA6D-8BE6FF113B8D}" srcId="{4D12B78D-3250-4B0D-81A1-C82557DCA6D1}" destId="{564795FB-22FF-4A42-8E15-D41DDBDAB773}" srcOrd="3" destOrd="0" parTransId="{E695A466-789F-4C3C-9112-BAC1CA2123F2}" sibTransId="{2E04B74F-4215-471C-A0CB-B439362EA2CD}"/>
    <dgm:cxn modelId="{56E4F271-804B-4C73-A972-C0153544E088}" type="presOf" srcId="{8614CD3B-8D86-4191-B5E2-8693E08CA864}" destId="{642416B8-A5EB-433E-82DE-1C9FD087684C}" srcOrd="0" destOrd="0" presId="urn:microsoft.com/office/officeart/2005/8/layout/hList1"/>
    <dgm:cxn modelId="{5CF7A43C-6BE4-471D-95C1-60BF1FD624B3}" type="presOf" srcId="{CBC04182-8CFA-47BE-8E67-5CF2C26E93AD}" destId="{F0D6D2FA-14A2-4644-B01A-7B93A34F2B94}" srcOrd="0" destOrd="2" presId="urn:microsoft.com/office/officeart/2005/8/layout/hList1"/>
    <dgm:cxn modelId="{6B278B2D-DC02-4592-9ABC-02918BCBE805}" type="presOf" srcId="{4D12B78D-3250-4B0D-81A1-C82557DCA6D1}" destId="{E802DE09-F3A4-4A30-ACC2-A82807ED60AE}" srcOrd="0" destOrd="0" presId="urn:microsoft.com/office/officeart/2005/8/layout/hList1"/>
    <dgm:cxn modelId="{7866E856-B004-46FE-A957-1A06DCF05B1C}" type="presOf" srcId="{62C9D5A2-A36F-4162-9D5D-8819F960590C}" destId="{CA2CB2E0-78E4-49E6-A18A-9384ABBA9FA1}" srcOrd="0" destOrd="2" presId="urn:microsoft.com/office/officeart/2005/8/layout/hList1"/>
    <dgm:cxn modelId="{1E0CA82E-18BF-42EE-8EF7-27E62E9119AA}" srcId="{50E6C427-4623-4784-9F3C-4C1AF2A47568}" destId="{0374EE99-5BFA-4ECE-AAAB-944ACD2B640B}" srcOrd="1" destOrd="0" parTransId="{0C9220AB-A5A0-437B-9052-0DA7D462A1D0}" sibTransId="{874B0C50-CA54-407D-B9A0-FFF152D0F261}"/>
    <dgm:cxn modelId="{AE1E699E-B455-4512-A930-380BDBA1CFFC}" type="presOf" srcId="{4B61620C-AD06-41BC-B3CA-B9B72E482B10}" destId="{CA2CB2E0-78E4-49E6-A18A-9384ABBA9FA1}" srcOrd="0" destOrd="3" presId="urn:microsoft.com/office/officeart/2005/8/layout/hList1"/>
    <dgm:cxn modelId="{5BE7919D-854A-4D0C-BEAB-04F5EC7A9F78}" srcId="{9B1ABAC2-64B1-4C5B-B545-7058997F6486}" destId="{607C9EFB-E454-4EA8-9CB4-57121354B427}" srcOrd="1" destOrd="0" parTransId="{0D064366-5D7A-4C8A-80E1-36495F7A448A}" sibTransId="{0E299F05-ACA5-473E-B8A4-2AD9E20BCED1}"/>
    <dgm:cxn modelId="{26B81BDD-7427-4875-BA95-E3B1377228E9}" srcId="{50E6C427-4623-4784-9F3C-4C1AF2A47568}" destId="{4B61620C-AD06-41BC-B3CA-B9B72E482B10}" srcOrd="3" destOrd="0" parTransId="{BC27A47E-CAF5-48CA-8B57-838FEEA74475}" sibTransId="{99333713-D0F5-4A91-A058-FAA9D3C98077}"/>
    <dgm:cxn modelId="{C1F66466-D6AD-4572-AAC5-C8F226381702}" srcId="{7EA04C60-F96D-49F9-B786-B017A10210BE}" destId="{B3900C02-5B60-435C-9615-BB629575683B}" srcOrd="3" destOrd="0" parTransId="{6225FED2-70A3-433E-9754-FAD23B420B27}" sibTransId="{5EA33273-F6BA-4912-9F40-72A803B43298}"/>
    <dgm:cxn modelId="{98327DCB-E478-4580-B9E6-60752B0FC798}" type="presOf" srcId="{B3900C02-5B60-435C-9615-BB629575683B}" destId="{5E8A3B26-3B2E-4127-986B-9DA7746822C4}" srcOrd="0" destOrd="0" presId="urn:microsoft.com/office/officeart/2005/8/layout/hList1"/>
    <dgm:cxn modelId="{2C4262F8-58A9-4D42-8D36-3D0109638C75}" type="presOf" srcId="{B8C496F9-7B0A-41E3-A413-7E7A83D4D3D9}" destId="{8E4EF6A5-FC7F-4E6E-BC65-B1D0A3A605BA}" srcOrd="0" destOrd="0" presId="urn:microsoft.com/office/officeart/2005/8/layout/hList1"/>
    <dgm:cxn modelId="{534FA847-B879-4D71-BFB6-28F482997D3F}" srcId="{B3900C02-5B60-435C-9615-BB629575683B}" destId="{8614CD3B-8D86-4191-B5E2-8693E08CA864}" srcOrd="0" destOrd="0" parTransId="{877191C1-2704-4BBC-AACF-DFB499AB6F0C}" sibTransId="{800DD1FC-1F6B-47EC-BD8A-7804CA651B66}"/>
    <dgm:cxn modelId="{C989F70C-66C0-499C-B890-5EE1333C9B6A}" srcId="{50E6C427-4623-4784-9F3C-4C1AF2A47568}" destId="{A5CE788D-E791-425D-968B-26AC05F91BE9}" srcOrd="0" destOrd="0" parTransId="{004CD0BF-957F-450A-8CF1-C8C855626254}" sibTransId="{8583C631-8EAF-4269-ACC1-C8164412AB66}"/>
    <dgm:cxn modelId="{3F0B8134-2A0F-44BF-9018-6F3706DFFC0F}" type="presParOf" srcId="{74D6B748-4D7C-408E-96B9-22CCA2E24D20}" destId="{5D7AB9F5-EFE9-4609-A044-5FA0FFB45CE5}" srcOrd="0" destOrd="0" presId="urn:microsoft.com/office/officeart/2005/8/layout/hList1"/>
    <dgm:cxn modelId="{F8D8E5EF-4370-40BD-A557-BEB2898B60A3}" type="presParOf" srcId="{5D7AB9F5-EFE9-4609-A044-5FA0FFB45CE5}" destId="{E802DE09-F3A4-4A30-ACC2-A82807ED60AE}" srcOrd="0" destOrd="0" presId="urn:microsoft.com/office/officeart/2005/8/layout/hList1"/>
    <dgm:cxn modelId="{25E405C9-BC04-48C5-BE4C-2C4F7405E799}" type="presParOf" srcId="{5D7AB9F5-EFE9-4609-A044-5FA0FFB45CE5}" destId="{F0D6D2FA-14A2-4644-B01A-7B93A34F2B94}" srcOrd="1" destOrd="0" presId="urn:microsoft.com/office/officeart/2005/8/layout/hList1"/>
    <dgm:cxn modelId="{804F2516-DA48-4FF0-8B8C-A3B61FED450A}" type="presParOf" srcId="{74D6B748-4D7C-408E-96B9-22CCA2E24D20}" destId="{1823B29D-6E5C-4045-850B-DD4A96342D0E}" srcOrd="1" destOrd="0" presId="urn:microsoft.com/office/officeart/2005/8/layout/hList1"/>
    <dgm:cxn modelId="{8BDA2090-9227-4C0C-8CAB-DFDF90CE81BA}" type="presParOf" srcId="{74D6B748-4D7C-408E-96B9-22CCA2E24D20}" destId="{44F23571-0936-4F29-A231-CEA51A84E655}" srcOrd="2" destOrd="0" presId="urn:microsoft.com/office/officeart/2005/8/layout/hList1"/>
    <dgm:cxn modelId="{990C9859-D8AF-4916-9192-5F2C5C822098}" type="presParOf" srcId="{44F23571-0936-4F29-A231-CEA51A84E655}" destId="{09435FF8-0A65-4CE1-A79D-3194C094CAD8}" srcOrd="0" destOrd="0" presId="urn:microsoft.com/office/officeart/2005/8/layout/hList1"/>
    <dgm:cxn modelId="{30DDF03D-11B5-4450-9216-4E7AA8770E7D}" type="presParOf" srcId="{44F23571-0936-4F29-A231-CEA51A84E655}" destId="{8E4EF6A5-FC7F-4E6E-BC65-B1D0A3A605BA}" srcOrd="1" destOrd="0" presId="urn:microsoft.com/office/officeart/2005/8/layout/hList1"/>
    <dgm:cxn modelId="{18B6CF7B-E2B6-4DE8-B3DF-E88C6584F3D6}" type="presParOf" srcId="{74D6B748-4D7C-408E-96B9-22CCA2E24D20}" destId="{409BE7C2-BF36-436C-89CE-D13913D15AF5}" srcOrd="3" destOrd="0" presId="urn:microsoft.com/office/officeart/2005/8/layout/hList1"/>
    <dgm:cxn modelId="{9829B31A-55A1-4C48-8860-270D0737C1AD}" type="presParOf" srcId="{74D6B748-4D7C-408E-96B9-22CCA2E24D20}" destId="{7379B985-1945-4E39-8C14-760F0ECFAE7D}" srcOrd="4" destOrd="0" presId="urn:microsoft.com/office/officeart/2005/8/layout/hList1"/>
    <dgm:cxn modelId="{7ED160CE-EFEE-48B6-A914-26F403B67941}" type="presParOf" srcId="{7379B985-1945-4E39-8C14-760F0ECFAE7D}" destId="{523ACD06-570E-40FC-9566-540EDA3F2563}" srcOrd="0" destOrd="0" presId="urn:microsoft.com/office/officeart/2005/8/layout/hList1"/>
    <dgm:cxn modelId="{EEF151DB-0093-406C-BDE0-E14403D2B5AF}" type="presParOf" srcId="{7379B985-1945-4E39-8C14-760F0ECFAE7D}" destId="{CA2CB2E0-78E4-49E6-A18A-9384ABBA9FA1}" srcOrd="1" destOrd="0" presId="urn:microsoft.com/office/officeart/2005/8/layout/hList1"/>
    <dgm:cxn modelId="{129E1B78-76D9-4BBC-8E9C-6B099CE770D1}" type="presParOf" srcId="{74D6B748-4D7C-408E-96B9-22CCA2E24D20}" destId="{8468D113-7C35-4810-B140-FE529745F62F}" srcOrd="5" destOrd="0" presId="urn:microsoft.com/office/officeart/2005/8/layout/hList1"/>
    <dgm:cxn modelId="{C07326F5-9268-4C29-828B-CF8689FE64F8}" type="presParOf" srcId="{74D6B748-4D7C-408E-96B9-22CCA2E24D20}" destId="{9304045D-5D50-4454-97AE-14EFD4C1EBC9}" srcOrd="6" destOrd="0" presId="urn:microsoft.com/office/officeart/2005/8/layout/hList1"/>
    <dgm:cxn modelId="{14615D7A-27F5-4945-ADF7-09AB8A3A8CDF}" type="presParOf" srcId="{9304045D-5D50-4454-97AE-14EFD4C1EBC9}" destId="{5E8A3B26-3B2E-4127-986B-9DA7746822C4}" srcOrd="0" destOrd="0" presId="urn:microsoft.com/office/officeart/2005/8/layout/hList1"/>
    <dgm:cxn modelId="{30C70D77-AE38-4E68-A596-623AFE3B7E1C}" type="presParOf" srcId="{9304045D-5D50-4454-97AE-14EFD4C1EBC9}" destId="{642416B8-A5EB-433E-82DE-1C9FD087684C}" srcOrd="1" destOrd="0" presId="urn:microsoft.com/office/officeart/2005/8/layout/h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802DE09-F3A4-4A30-ACC2-A82807ED60AE}">
      <dsp:nvSpPr>
        <dsp:cNvPr id="0" name=""/>
        <dsp:cNvSpPr/>
      </dsp:nvSpPr>
      <dsp:spPr>
        <a:xfrm>
          <a:off x="3208" y="383888"/>
          <a:ext cx="1929407" cy="771763"/>
        </a:xfrm>
        <a:prstGeom prst="rect">
          <a:avLst/>
        </a:prstGeom>
        <a:gradFill rotWithShape="0">
          <a:gsLst>
            <a:gs pos="0">
              <a:schemeClr val="accent2">
                <a:hueOff val="0"/>
                <a:satOff val="0"/>
                <a:lumOff val="0"/>
                <a:alphaOff val="0"/>
                <a:tint val="43000"/>
                <a:satMod val="165000"/>
              </a:schemeClr>
            </a:gs>
            <a:gs pos="55000">
              <a:schemeClr val="accent2">
                <a:hueOff val="0"/>
                <a:satOff val="0"/>
                <a:lumOff val="0"/>
                <a:alphaOff val="0"/>
                <a:tint val="83000"/>
                <a:satMod val="155000"/>
              </a:schemeClr>
            </a:gs>
            <a:gs pos="100000">
              <a:schemeClr val="accent2">
                <a:hueOff val="0"/>
                <a:satOff val="0"/>
                <a:lumOff val="0"/>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92024" tIns="109728" rIns="192024" bIns="109728" numCol="1" spcCol="1270" anchor="ctr" anchorCtr="0">
          <a:noAutofit/>
        </a:bodyPr>
        <a:lstStyle/>
        <a:p>
          <a:pPr lvl="0" algn="ctr" defTabSz="1200150">
            <a:lnSpc>
              <a:spcPct val="90000"/>
            </a:lnSpc>
            <a:spcBef>
              <a:spcPct val="0"/>
            </a:spcBef>
            <a:spcAft>
              <a:spcPct val="35000"/>
            </a:spcAft>
          </a:pPr>
          <a:r>
            <a:rPr lang="en-US" sz="2700" kern="1200" smtClean="0"/>
            <a:t>Height</a:t>
          </a:r>
          <a:endParaRPr lang="en-US" sz="2700" kern="1200" dirty="0"/>
        </a:p>
      </dsp:txBody>
      <dsp:txXfrm>
        <a:off x="3208" y="383888"/>
        <a:ext cx="1929407" cy="771763"/>
      </dsp:txXfrm>
    </dsp:sp>
    <dsp:sp modelId="{F0D6D2FA-14A2-4644-B01A-7B93A34F2B94}">
      <dsp:nvSpPr>
        <dsp:cNvPr id="0" name=""/>
        <dsp:cNvSpPr/>
      </dsp:nvSpPr>
      <dsp:spPr>
        <a:xfrm>
          <a:off x="3208" y="1155651"/>
          <a:ext cx="1929407" cy="3261059"/>
        </a:xfrm>
        <a:prstGeom prst="rect">
          <a:avLst/>
        </a:prstGeom>
        <a:solidFill>
          <a:schemeClr val="accent2">
            <a:tint val="40000"/>
            <a:alpha val="90000"/>
            <a:hueOff val="0"/>
            <a:satOff val="0"/>
            <a:lumOff val="0"/>
            <a:alphaOff val="0"/>
          </a:schemeClr>
        </a:solidFill>
        <a:ln w="9525" cap="flat" cmpd="sng" algn="ctr">
          <a:solidFill>
            <a:schemeClr val="accent2">
              <a:tint val="40000"/>
              <a:alpha val="90000"/>
              <a:hueOff val="0"/>
              <a:satOff val="0"/>
              <a:lumOff val="0"/>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74676" tIns="74676" rIns="99568" bIns="112014" numCol="1" spcCol="1270" anchor="t" anchorCtr="0">
          <a:noAutofit/>
        </a:bodyPr>
        <a:lstStyle/>
        <a:p>
          <a:pPr marL="114300" lvl="1" indent="-114300" algn="l" defTabSz="622300">
            <a:lnSpc>
              <a:spcPct val="90000"/>
            </a:lnSpc>
            <a:spcBef>
              <a:spcPct val="0"/>
            </a:spcBef>
            <a:spcAft>
              <a:spcPct val="15000"/>
            </a:spcAft>
            <a:buChar char="••"/>
          </a:pPr>
          <a:r>
            <a:rPr lang="en-US" sz="1400" kern="1200" smtClean="0"/>
            <a:t>Marked 60 inches on the white board</a:t>
          </a:r>
          <a:endParaRPr lang="en-US" sz="1400" kern="1200" dirty="0"/>
        </a:p>
        <a:p>
          <a:pPr marL="114300" lvl="1" indent="-114300" algn="l" defTabSz="622300">
            <a:lnSpc>
              <a:spcPct val="90000"/>
            </a:lnSpc>
            <a:spcBef>
              <a:spcPct val="0"/>
            </a:spcBef>
            <a:spcAft>
              <a:spcPct val="15000"/>
            </a:spcAft>
            <a:buChar char="••"/>
          </a:pPr>
          <a:r>
            <a:rPr lang="en-US" sz="1400" kern="1200" smtClean="0"/>
            <a:t>Measured by placing a ruler on top of their heads to be able to mark their height</a:t>
          </a:r>
          <a:endParaRPr lang="en-US" sz="1400" kern="1200" dirty="0"/>
        </a:p>
        <a:p>
          <a:pPr marL="114300" lvl="1" indent="-114300" algn="l" defTabSz="622300">
            <a:lnSpc>
              <a:spcPct val="90000"/>
            </a:lnSpc>
            <a:spcBef>
              <a:spcPct val="0"/>
            </a:spcBef>
            <a:spcAft>
              <a:spcPct val="15000"/>
            </a:spcAft>
            <a:buChar char="••"/>
          </a:pPr>
          <a:r>
            <a:rPr lang="en-US" sz="1400" kern="1200" smtClean="0"/>
            <a:t>Measured the height mark to the 60 in mark</a:t>
          </a:r>
          <a:endParaRPr lang="en-US" sz="1400" kern="1200" dirty="0"/>
        </a:p>
        <a:p>
          <a:pPr marL="114300" lvl="1" indent="-114300" algn="l" defTabSz="622300">
            <a:lnSpc>
              <a:spcPct val="90000"/>
            </a:lnSpc>
            <a:spcBef>
              <a:spcPct val="0"/>
            </a:spcBef>
            <a:spcAft>
              <a:spcPct val="15000"/>
            </a:spcAft>
            <a:buChar char="••"/>
          </a:pPr>
          <a:r>
            <a:rPr lang="en-US" sz="1400" kern="1200" smtClean="0"/>
            <a:t>Added the 60 inches to the additional measure to find the height</a:t>
          </a:r>
          <a:endParaRPr lang="en-US" sz="1400" kern="1200" dirty="0"/>
        </a:p>
        <a:p>
          <a:pPr marL="114300" lvl="1" indent="-114300" algn="l" defTabSz="622300">
            <a:lnSpc>
              <a:spcPct val="90000"/>
            </a:lnSpc>
            <a:spcBef>
              <a:spcPct val="0"/>
            </a:spcBef>
            <a:spcAft>
              <a:spcPct val="15000"/>
            </a:spcAft>
            <a:buChar char="••"/>
          </a:pPr>
          <a:r>
            <a:rPr lang="en-US" sz="1400" kern="1200" smtClean="0"/>
            <a:t>ERROR: with shoes on</a:t>
          </a:r>
          <a:endParaRPr lang="en-US" sz="1400" kern="1200" dirty="0"/>
        </a:p>
      </dsp:txBody>
      <dsp:txXfrm>
        <a:off x="3208" y="1155651"/>
        <a:ext cx="1929407" cy="3261059"/>
      </dsp:txXfrm>
    </dsp:sp>
    <dsp:sp modelId="{09435FF8-0A65-4CE1-A79D-3194C094CAD8}">
      <dsp:nvSpPr>
        <dsp:cNvPr id="0" name=""/>
        <dsp:cNvSpPr/>
      </dsp:nvSpPr>
      <dsp:spPr>
        <a:xfrm>
          <a:off x="2202733" y="383888"/>
          <a:ext cx="1929407" cy="771763"/>
        </a:xfrm>
        <a:prstGeom prst="rect">
          <a:avLst/>
        </a:prstGeom>
        <a:gradFill rotWithShape="0">
          <a:gsLst>
            <a:gs pos="0">
              <a:schemeClr val="accent3">
                <a:hueOff val="0"/>
                <a:satOff val="0"/>
                <a:lumOff val="0"/>
                <a:alphaOff val="0"/>
                <a:tint val="43000"/>
                <a:satMod val="165000"/>
              </a:schemeClr>
            </a:gs>
            <a:gs pos="55000">
              <a:schemeClr val="accent3">
                <a:hueOff val="0"/>
                <a:satOff val="0"/>
                <a:lumOff val="0"/>
                <a:alphaOff val="0"/>
                <a:tint val="83000"/>
                <a:satMod val="155000"/>
              </a:schemeClr>
            </a:gs>
            <a:gs pos="100000">
              <a:schemeClr val="accent3">
                <a:hueOff val="0"/>
                <a:satOff val="0"/>
                <a:lumOff val="0"/>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92024" tIns="109728" rIns="192024" bIns="109728" numCol="1" spcCol="1270" anchor="ctr" anchorCtr="0">
          <a:noAutofit/>
        </a:bodyPr>
        <a:lstStyle/>
        <a:p>
          <a:pPr lvl="0" algn="ctr" defTabSz="1200150">
            <a:lnSpc>
              <a:spcPct val="90000"/>
            </a:lnSpc>
            <a:spcBef>
              <a:spcPct val="0"/>
            </a:spcBef>
            <a:spcAft>
              <a:spcPct val="35000"/>
            </a:spcAft>
          </a:pPr>
          <a:r>
            <a:rPr lang="en-US" sz="2700" kern="1200" smtClean="0"/>
            <a:t>Arm Span</a:t>
          </a:r>
          <a:endParaRPr lang="en-US" sz="2700" kern="1200" dirty="0"/>
        </a:p>
      </dsp:txBody>
      <dsp:txXfrm>
        <a:off x="2202733" y="383888"/>
        <a:ext cx="1929407" cy="771763"/>
      </dsp:txXfrm>
    </dsp:sp>
    <dsp:sp modelId="{8E4EF6A5-FC7F-4E6E-BC65-B1D0A3A605BA}">
      <dsp:nvSpPr>
        <dsp:cNvPr id="0" name=""/>
        <dsp:cNvSpPr/>
      </dsp:nvSpPr>
      <dsp:spPr>
        <a:xfrm>
          <a:off x="2202733" y="1155651"/>
          <a:ext cx="1929407" cy="3261059"/>
        </a:xfrm>
        <a:prstGeom prst="rect">
          <a:avLst/>
        </a:prstGeom>
        <a:solidFill>
          <a:schemeClr val="accent3">
            <a:tint val="40000"/>
            <a:alpha val="90000"/>
            <a:hueOff val="0"/>
            <a:satOff val="0"/>
            <a:lumOff val="0"/>
            <a:alphaOff val="0"/>
          </a:schemeClr>
        </a:solidFill>
        <a:ln w="9525" cap="flat" cmpd="sng" algn="ctr">
          <a:solidFill>
            <a:schemeClr val="accent3">
              <a:tint val="40000"/>
              <a:alpha val="90000"/>
              <a:hueOff val="0"/>
              <a:satOff val="0"/>
              <a:lumOff val="0"/>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74676" tIns="74676" rIns="99568" bIns="112014" numCol="1" spcCol="1270" anchor="t" anchorCtr="0">
          <a:noAutofit/>
        </a:bodyPr>
        <a:lstStyle/>
        <a:p>
          <a:pPr marL="114300" lvl="1" indent="-114300" algn="l" defTabSz="622300">
            <a:lnSpc>
              <a:spcPct val="90000"/>
            </a:lnSpc>
            <a:spcBef>
              <a:spcPct val="0"/>
            </a:spcBef>
            <a:spcAft>
              <a:spcPct val="15000"/>
            </a:spcAft>
            <a:buChar char="••"/>
          </a:pPr>
          <a:r>
            <a:rPr lang="en-US" sz="1400" kern="1200" smtClean="0"/>
            <a:t>Had each subject stretch their arms out on either side</a:t>
          </a:r>
          <a:endParaRPr lang="en-US" sz="1400" kern="1200" dirty="0"/>
        </a:p>
        <a:p>
          <a:pPr marL="114300" lvl="1" indent="-114300" algn="l" defTabSz="622300">
            <a:lnSpc>
              <a:spcPct val="90000"/>
            </a:lnSpc>
            <a:spcBef>
              <a:spcPct val="0"/>
            </a:spcBef>
            <a:spcAft>
              <a:spcPct val="15000"/>
            </a:spcAft>
            <a:buChar char="••"/>
          </a:pPr>
          <a:r>
            <a:rPr lang="en-US" sz="1400" kern="1200" dirty="0" smtClean="0"/>
            <a:t>We measured from left middle finger to right middle finger</a:t>
          </a:r>
          <a:endParaRPr lang="en-US" sz="1400" kern="1200" dirty="0"/>
        </a:p>
      </dsp:txBody>
      <dsp:txXfrm>
        <a:off x="2202733" y="1155651"/>
        <a:ext cx="1929407" cy="3261059"/>
      </dsp:txXfrm>
    </dsp:sp>
    <dsp:sp modelId="{523ACD06-570E-40FC-9566-540EDA3F2563}">
      <dsp:nvSpPr>
        <dsp:cNvPr id="0" name=""/>
        <dsp:cNvSpPr/>
      </dsp:nvSpPr>
      <dsp:spPr>
        <a:xfrm>
          <a:off x="4402258" y="383888"/>
          <a:ext cx="1929407" cy="771763"/>
        </a:xfrm>
        <a:prstGeom prst="rect">
          <a:avLst/>
        </a:prstGeom>
        <a:gradFill rotWithShape="0">
          <a:gsLst>
            <a:gs pos="0">
              <a:schemeClr val="accent4">
                <a:hueOff val="0"/>
                <a:satOff val="0"/>
                <a:lumOff val="0"/>
                <a:alphaOff val="0"/>
                <a:tint val="43000"/>
                <a:satMod val="165000"/>
              </a:schemeClr>
            </a:gs>
            <a:gs pos="55000">
              <a:schemeClr val="accent4">
                <a:hueOff val="0"/>
                <a:satOff val="0"/>
                <a:lumOff val="0"/>
                <a:alphaOff val="0"/>
                <a:tint val="83000"/>
                <a:satMod val="155000"/>
              </a:schemeClr>
            </a:gs>
            <a:gs pos="100000">
              <a:schemeClr val="accent4">
                <a:hueOff val="0"/>
                <a:satOff val="0"/>
                <a:lumOff val="0"/>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92024" tIns="109728" rIns="192024" bIns="109728" numCol="1" spcCol="1270" anchor="ctr" anchorCtr="0">
          <a:noAutofit/>
        </a:bodyPr>
        <a:lstStyle/>
        <a:p>
          <a:pPr lvl="0" algn="ctr" defTabSz="1200150">
            <a:lnSpc>
              <a:spcPct val="90000"/>
            </a:lnSpc>
            <a:spcBef>
              <a:spcPct val="0"/>
            </a:spcBef>
            <a:spcAft>
              <a:spcPct val="35000"/>
            </a:spcAft>
          </a:pPr>
          <a:r>
            <a:rPr lang="en-US" sz="2700" kern="1200" smtClean="0"/>
            <a:t>Knee</a:t>
          </a:r>
          <a:endParaRPr lang="en-US" sz="2700" kern="1200" dirty="0"/>
        </a:p>
      </dsp:txBody>
      <dsp:txXfrm>
        <a:off x="4402258" y="383888"/>
        <a:ext cx="1929407" cy="771763"/>
      </dsp:txXfrm>
    </dsp:sp>
    <dsp:sp modelId="{CA2CB2E0-78E4-49E6-A18A-9384ABBA9FA1}">
      <dsp:nvSpPr>
        <dsp:cNvPr id="0" name=""/>
        <dsp:cNvSpPr/>
      </dsp:nvSpPr>
      <dsp:spPr>
        <a:xfrm>
          <a:off x="4402258" y="1155651"/>
          <a:ext cx="1929407" cy="3261059"/>
        </a:xfrm>
        <a:prstGeom prst="rect">
          <a:avLst/>
        </a:prstGeom>
        <a:solidFill>
          <a:schemeClr val="accent4">
            <a:tint val="40000"/>
            <a:alpha val="90000"/>
            <a:hueOff val="0"/>
            <a:satOff val="0"/>
            <a:lumOff val="0"/>
            <a:alphaOff val="0"/>
          </a:schemeClr>
        </a:solidFill>
        <a:ln w="9525" cap="flat" cmpd="sng" algn="ctr">
          <a:solidFill>
            <a:schemeClr val="accent4">
              <a:tint val="40000"/>
              <a:alpha val="90000"/>
              <a:hueOff val="0"/>
              <a:satOff val="0"/>
              <a:lumOff val="0"/>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74676" tIns="74676" rIns="99568" bIns="112014" numCol="1" spcCol="1270" anchor="t" anchorCtr="0">
          <a:noAutofit/>
        </a:bodyPr>
        <a:lstStyle/>
        <a:p>
          <a:pPr marL="114300" lvl="1" indent="-114300" algn="l" defTabSz="622300">
            <a:lnSpc>
              <a:spcPct val="90000"/>
            </a:lnSpc>
            <a:spcBef>
              <a:spcPct val="0"/>
            </a:spcBef>
            <a:spcAft>
              <a:spcPct val="15000"/>
            </a:spcAft>
            <a:buChar char="••"/>
          </a:pPr>
          <a:r>
            <a:rPr lang="en-US" sz="1400" kern="1200" smtClean="0"/>
            <a:t>Measured circumference around the knee</a:t>
          </a:r>
          <a:endParaRPr lang="en-US" sz="1400" kern="1200" dirty="0"/>
        </a:p>
        <a:p>
          <a:pPr marL="114300" lvl="1" indent="-114300" algn="l" defTabSz="622300">
            <a:lnSpc>
              <a:spcPct val="90000"/>
            </a:lnSpc>
            <a:spcBef>
              <a:spcPct val="0"/>
            </a:spcBef>
            <a:spcAft>
              <a:spcPct val="15000"/>
            </a:spcAft>
            <a:buChar char="••"/>
          </a:pPr>
          <a:r>
            <a:rPr lang="en-US" sz="1400" kern="1200" smtClean="0"/>
            <a:t>Knee cap around</a:t>
          </a:r>
          <a:endParaRPr lang="en-US" sz="1400" kern="1200" dirty="0"/>
        </a:p>
        <a:p>
          <a:pPr marL="114300" lvl="1" indent="-114300" algn="l" defTabSz="622300">
            <a:lnSpc>
              <a:spcPct val="90000"/>
            </a:lnSpc>
            <a:spcBef>
              <a:spcPct val="0"/>
            </a:spcBef>
            <a:spcAft>
              <a:spcPct val="15000"/>
            </a:spcAft>
            <a:buChar char="••"/>
          </a:pPr>
          <a:r>
            <a:rPr lang="en-US" sz="1400" kern="1200" dirty="0" smtClean="0"/>
            <a:t>Gave each person option to do themselves or us measure</a:t>
          </a:r>
          <a:endParaRPr lang="en-US" sz="1400" kern="1200" dirty="0"/>
        </a:p>
        <a:p>
          <a:pPr marL="114300" lvl="1" indent="-114300" algn="l" defTabSz="622300">
            <a:lnSpc>
              <a:spcPct val="90000"/>
            </a:lnSpc>
            <a:spcBef>
              <a:spcPct val="0"/>
            </a:spcBef>
            <a:spcAft>
              <a:spcPct val="15000"/>
            </a:spcAft>
            <a:buChar char="••"/>
          </a:pPr>
          <a:r>
            <a:rPr lang="en-US" sz="1400" kern="1200" dirty="0" smtClean="0"/>
            <a:t>ERROR: Thickness of pants</a:t>
          </a:r>
          <a:endParaRPr lang="en-US" sz="1400" kern="1200" dirty="0"/>
        </a:p>
      </dsp:txBody>
      <dsp:txXfrm>
        <a:off x="4402258" y="1155651"/>
        <a:ext cx="1929407" cy="3261059"/>
      </dsp:txXfrm>
    </dsp:sp>
    <dsp:sp modelId="{5E8A3B26-3B2E-4127-986B-9DA7746822C4}">
      <dsp:nvSpPr>
        <dsp:cNvPr id="0" name=""/>
        <dsp:cNvSpPr/>
      </dsp:nvSpPr>
      <dsp:spPr>
        <a:xfrm>
          <a:off x="6601783" y="383888"/>
          <a:ext cx="1929407" cy="771763"/>
        </a:xfrm>
        <a:prstGeom prst="rect">
          <a:avLst/>
        </a:prstGeom>
        <a:gradFill rotWithShape="0">
          <a:gsLst>
            <a:gs pos="0">
              <a:schemeClr val="accent5">
                <a:hueOff val="0"/>
                <a:satOff val="0"/>
                <a:lumOff val="0"/>
                <a:alphaOff val="0"/>
                <a:tint val="43000"/>
                <a:satMod val="165000"/>
              </a:schemeClr>
            </a:gs>
            <a:gs pos="55000">
              <a:schemeClr val="accent5">
                <a:hueOff val="0"/>
                <a:satOff val="0"/>
                <a:lumOff val="0"/>
                <a:alphaOff val="0"/>
                <a:tint val="83000"/>
                <a:satMod val="155000"/>
              </a:schemeClr>
            </a:gs>
            <a:gs pos="100000">
              <a:schemeClr val="accent5">
                <a:hueOff val="0"/>
                <a:satOff val="0"/>
                <a:lumOff val="0"/>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92024" tIns="109728" rIns="192024" bIns="109728" numCol="1" spcCol="1270" anchor="ctr" anchorCtr="0">
          <a:noAutofit/>
        </a:bodyPr>
        <a:lstStyle/>
        <a:p>
          <a:pPr lvl="0" algn="ctr" defTabSz="1200150">
            <a:lnSpc>
              <a:spcPct val="90000"/>
            </a:lnSpc>
            <a:spcBef>
              <a:spcPct val="0"/>
            </a:spcBef>
            <a:spcAft>
              <a:spcPct val="35000"/>
            </a:spcAft>
          </a:pPr>
          <a:r>
            <a:rPr lang="en-US" sz="2700" kern="1200" smtClean="0"/>
            <a:t>Leg</a:t>
          </a:r>
          <a:endParaRPr lang="en-US" sz="2700" kern="1200" dirty="0"/>
        </a:p>
      </dsp:txBody>
      <dsp:txXfrm>
        <a:off x="6601783" y="383888"/>
        <a:ext cx="1929407" cy="771763"/>
      </dsp:txXfrm>
    </dsp:sp>
    <dsp:sp modelId="{642416B8-A5EB-433E-82DE-1C9FD087684C}">
      <dsp:nvSpPr>
        <dsp:cNvPr id="0" name=""/>
        <dsp:cNvSpPr/>
      </dsp:nvSpPr>
      <dsp:spPr>
        <a:xfrm>
          <a:off x="6601783" y="1155651"/>
          <a:ext cx="1929407" cy="3261059"/>
        </a:xfrm>
        <a:prstGeom prst="rect">
          <a:avLst/>
        </a:prstGeom>
        <a:solidFill>
          <a:schemeClr val="accent5">
            <a:tint val="40000"/>
            <a:alpha val="90000"/>
            <a:hueOff val="0"/>
            <a:satOff val="0"/>
            <a:lumOff val="0"/>
            <a:alphaOff val="0"/>
          </a:schemeClr>
        </a:solidFill>
        <a:ln w="9525" cap="flat" cmpd="sng" algn="ctr">
          <a:solidFill>
            <a:schemeClr val="accent5">
              <a:tint val="40000"/>
              <a:alpha val="90000"/>
              <a:hueOff val="0"/>
              <a:satOff val="0"/>
              <a:lumOff val="0"/>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74676" tIns="74676" rIns="99568" bIns="112014" numCol="1" spcCol="1270" anchor="t" anchorCtr="0">
          <a:noAutofit/>
        </a:bodyPr>
        <a:lstStyle/>
        <a:p>
          <a:pPr marL="114300" lvl="1" indent="-114300" algn="l" defTabSz="622300">
            <a:lnSpc>
              <a:spcPct val="90000"/>
            </a:lnSpc>
            <a:spcBef>
              <a:spcPct val="0"/>
            </a:spcBef>
            <a:spcAft>
              <a:spcPct val="15000"/>
            </a:spcAft>
            <a:buChar char="••"/>
          </a:pPr>
          <a:r>
            <a:rPr lang="en-US" sz="1400" kern="1200" smtClean="0"/>
            <a:t>Had each person find their hip bones</a:t>
          </a:r>
          <a:endParaRPr lang="en-US" sz="1400" kern="1200" dirty="0"/>
        </a:p>
        <a:p>
          <a:pPr marL="114300" lvl="1" indent="-114300" algn="l" defTabSz="622300">
            <a:lnSpc>
              <a:spcPct val="90000"/>
            </a:lnSpc>
            <a:spcBef>
              <a:spcPct val="0"/>
            </a:spcBef>
            <a:spcAft>
              <a:spcPct val="15000"/>
            </a:spcAft>
            <a:buChar char="••"/>
          </a:pPr>
          <a:r>
            <a:rPr lang="en-US" sz="1400" kern="1200" smtClean="0"/>
            <a:t>Measured from hip bone to floor</a:t>
          </a:r>
          <a:endParaRPr lang="en-US" sz="1400" kern="1200" dirty="0"/>
        </a:p>
        <a:p>
          <a:pPr marL="114300" lvl="1" indent="-114300" algn="l" defTabSz="622300">
            <a:lnSpc>
              <a:spcPct val="90000"/>
            </a:lnSpc>
            <a:spcBef>
              <a:spcPct val="0"/>
            </a:spcBef>
            <a:spcAft>
              <a:spcPct val="15000"/>
            </a:spcAft>
            <a:buChar char="••"/>
          </a:pPr>
          <a:r>
            <a:rPr lang="en-US" sz="1400" kern="1200" smtClean="0"/>
            <a:t>ERROR: with shoes on</a:t>
          </a:r>
          <a:endParaRPr lang="en-US" sz="1400" kern="1200" dirty="0"/>
        </a:p>
      </dsp:txBody>
      <dsp:txXfrm>
        <a:off x="6601783" y="1155651"/>
        <a:ext cx="1929407" cy="3261059"/>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3" name="Rectangle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Rectangle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Rectangle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Rectangle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Rectangle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Rounded Rectangle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Rounded Rectangle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Rectangle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705600" y="4206240"/>
            <a:ext cx="960120" cy="457200"/>
          </a:xfrm>
        </p:spPr>
        <p:txBody>
          <a:bodyPr/>
          <a:lstStyle/>
          <a:p>
            <a:fld id="{9E23CC8E-A905-4260-B513-02EFFC5A6EE8}" type="datetimeFigureOut">
              <a:rPr lang="en-US" smtClean="0"/>
              <a:pPr/>
              <a:t>10/14/2010</a:t>
            </a:fld>
            <a:endParaRPr lang="en-US"/>
          </a:p>
        </p:txBody>
      </p:sp>
      <p:sp>
        <p:nvSpPr>
          <p:cNvPr id="17" name="Footer Placeholder 16"/>
          <p:cNvSpPr>
            <a:spLocks noGrp="1"/>
          </p:cNvSpPr>
          <p:nvPr>
            <p:ph type="ftr" sz="quarter" idx="11"/>
          </p:nvPr>
        </p:nvSpPr>
        <p:spPr>
          <a:xfrm>
            <a:off x="5410200" y="4205288"/>
            <a:ext cx="1295400" cy="457200"/>
          </a:xfrm>
        </p:spPr>
        <p:txBody>
          <a:bodyPr/>
          <a:lstStyle/>
          <a:p>
            <a:endParaRPr lang="en-US"/>
          </a:p>
        </p:txBody>
      </p:sp>
      <p:sp>
        <p:nvSpPr>
          <p:cNvPr id="29" name="Slide Number Placeholder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46A9D815-C013-46FC-9774-FD852673745A}"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E23CC8E-A905-4260-B513-02EFFC5A6EE8}" type="datetimeFigureOut">
              <a:rPr lang="en-US" smtClean="0"/>
              <a:pPr/>
              <a:t>10/14/2010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A9D815-C013-46FC-9774-FD852673745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1143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143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E23CC8E-A905-4260-B513-02EFFC5A6EE8}" type="datetimeFigureOut">
              <a:rPr lang="en-US" smtClean="0"/>
              <a:pPr/>
              <a:t>10/14/2010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A9D815-C013-46FC-9774-FD852673745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E23CC8E-A905-4260-B513-02EFFC5A6EE8}" type="datetimeFigureOut">
              <a:rPr lang="en-US" smtClean="0"/>
              <a:pPr/>
              <a:t>10/14/2010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A9D815-C013-46FC-9774-FD852673745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9E23CC8E-A905-4260-B513-02EFFC5A6EE8}" type="datetimeFigureOut">
              <a:rPr lang="en-US" smtClean="0"/>
              <a:pPr/>
              <a:t>10/14/2010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A9D815-C013-46FC-9774-FD852673745A}"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E23CC8E-A905-4260-B513-02EFFC5A6EE8}" type="datetimeFigureOut">
              <a:rPr lang="en-US" smtClean="0"/>
              <a:pPr/>
              <a:t>10/14/2010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A9D815-C013-46FC-9774-FD852673745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1000" y="1143000"/>
            <a:ext cx="8382000" cy="1069848"/>
          </a:xfrm>
        </p:spPr>
        <p:txBody>
          <a:bodyPr anchor="ctr"/>
          <a:lstStyle>
            <a:lvl1pPr>
              <a:defRPr sz="4000" b="0" i="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Date Placeholder 25"/>
          <p:cNvSpPr>
            <a:spLocks noGrp="1"/>
          </p:cNvSpPr>
          <p:nvPr>
            <p:ph type="dt" sz="half" idx="10"/>
          </p:nvPr>
        </p:nvSpPr>
        <p:spPr/>
        <p:txBody>
          <a:bodyPr rtlCol="0"/>
          <a:lstStyle/>
          <a:p>
            <a:fld id="{9E23CC8E-A905-4260-B513-02EFFC5A6EE8}" type="datetimeFigureOut">
              <a:rPr lang="en-US" smtClean="0"/>
              <a:pPr/>
              <a:t>10/14/2010</a:t>
            </a:fld>
            <a:endParaRPr lang="en-US"/>
          </a:p>
        </p:txBody>
      </p:sp>
      <p:sp>
        <p:nvSpPr>
          <p:cNvPr id="27" name="Slide Number Placeholder 26"/>
          <p:cNvSpPr>
            <a:spLocks noGrp="1"/>
          </p:cNvSpPr>
          <p:nvPr>
            <p:ph type="sldNum" sz="quarter" idx="11"/>
          </p:nvPr>
        </p:nvSpPr>
        <p:spPr/>
        <p:txBody>
          <a:bodyPr rtlCol="0"/>
          <a:lstStyle/>
          <a:p>
            <a:fld id="{46A9D815-C013-46FC-9774-FD852673745A}" type="slidenum">
              <a:rPr lang="en-US" smtClean="0"/>
              <a:pPr/>
              <a:t>‹#›</a:t>
            </a:fld>
            <a:endParaRPr lang="en-US"/>
          </a:p>
        </p:txBody>
      </p:sp>
      <p:sp>
        <p:nvSpPr>
          <p:cNvPr id="28" name="Footer Placeholder 27"/>
          <p:cNvSpPr>
            <a:spLocks noGrp="1"/>
          </p:cNvSpPr>
          <p:nvPr>
            <p:ph type="ftr" sz="quarter" idx="12"/>
          </p:nvPr>
        </p:nvSpPr>
        <p:spPr/>
        <p:txBody>
          <a:bodyPr rtlCol="0"/>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a:xfrm>
            <a:off x="6583680" y="612648"/>
            <a:ext cx="957264" cy="457200"/>
          </a:xfrm>
        </p:spPr>
        <p:txBody>
          <a:bodyPr/>
          <a:lstStyle/>
          <a:p>
            <a:fld id="{9E23CC8E-A905-4260-B513-02EFFC5A6EE8}" type="datetimeFigureOut">
              <a:rPr lang="en-US" smtClean="0"/>
              <a:pPr/>
              <a:t>10/14/2010</a:t>
            </a:fld>
            <a:endParaRPr lang="en-US"/>
          </a:p>
        </p:txBody>
      </p:sp>
      <p:sp>
        <p:nvSpPr>
          <p:cNvPr id="4" name="Footer Placeholder 3"/>
          <p:cNvSpPr>
            <a:spLocks noGrp="1"/>
          </p:cNvSpPr>
          <p:nvPr>
            <p:ph type="ftr" sz="quarter" idx="11"/>
          </p:nvPr>
        </p:nvSpPr>
        <p:spPr>
          <a:xfrm>
            <a:off x="5257800" y="612648"/>
            <a:ext cx="1325880" cy="457200"/>
          </a:xfrm>
        </p:spPr>
        <p:txBody>
          <a:bodyPr/>
          <a:lstStyle/>
          <a:p>
            <a:endParaRPr lang="en-US"/>
          </a:p>
        </p:txBody>
      </p:sp>
      <p:sp>
        <p:nvSpPr>
          <p:cNvPr id="5" name="Slide Number Placeholder 4"/>
          <p:cNvSpPr>
            <a:spLocks noGrp="1"/>
          </p:cNvSpPr>
          <p:nvPr>
            <p:ph type="sldNum" sz="quarter" idx="12"/>
          </p:nvPr>
        </p:nvSpPr>
        <p:spPr>
          <a:xfrm>
            <a:off x="8174736" y="2272"/>
            <a:ext cx="762000" cy="365760"/>
          </a:xfrm>
        </p:spPr>
        <p:txBody>
          <a:bodyPr/>
          <a:lstStyle/>
          <a:p>
            <a:fld id="{46A9D815-C013-46FC-9774-FD852673745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E23CC8E-A905-4260-B513-02EFFC5A6EE8}" type="datetimeFigureOut">
              <a:rPr lang="en-US" smtClean="0"/>
              <a:pPr/>
              <a:t>10/14/2010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6A9D815-C013-46FC-9774-FD852673745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496" y="1101970"/>
            <a:ext cx="3383280" cy="877824"/>
          </a:xfrm>
        </p:spPr>
        <p:txBody>
          <a:bodyPr anchor="b"/>
          <a:lstStyle>
            <a:lvl1pPr algn="l">
              <a:buNone/>
              <a:defRPr sz="1800" b="1"/>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E23CC8E-A905-4260-B513-02EFFC5A6EE8}" type="datetimeFigureOut">
              <a:rPr lang="en-US" smtClean="0"/>
              <a:pPr/>
              <a:t>10/14/2010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A9D815-C013-46FC-9774-FD852673745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9E23CC8E-A905-4260-B513-02EFFC5A6EE8}" type="datetimeFigureOut">
              <a:rPr lang="en-US" smtClean="0"/>
              <a:pPr/>
              <a:t>10/14/2010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A9D815-C013-46FC-9774-FD852673745A}"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Rectangle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Rectangle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Rectangle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Rectangle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Rounded Rectangle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Rounded Rectangle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Rectangle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Rectangle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Rectangle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Rectangle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Rectangle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Rectangle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457200" y="1143000"/>
            <a:ext cx="8229600" cy="10668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9E23CC8E-A905-4260-B513-02EFFC5A6EE8}" type="datetimeFigureOut">
              <a:rPr lang="en-US" smtClean="0"/>
              <a:pPr/>
              <a:t>10/14/2010</a:t>
            </a:fld>
            <a:endParaRPr lang="en-US"/>
          </a:p>
        </p:txBody>
      </p:sp>
      <p:sp>
        <p:nvSpPr>
          <p:cNvPr id="3" name="Footer Placeholder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en-US"/>
          </a:p>
        </p:txBody>
      </p:sp>
      <p:sp>
        <p:nvSpPr>
          <p:cNvPr id="23" name="Slide Number Placeholder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46A9D815-C013-46FC-9774-FD852673745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4.wmf"/><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solidFill>
                  <a:schemeClr val="bg2"/>
                </a:solidFill>
              </a:rPr>
              <a:t>Predicting Heights Project</a:t>
            </a:r>
            <a:endParaRPr lang="en-US" dirty="0">
              <a:solidFill>
                <a:schemeClr val="bg2"/>
              </a:solidFill>
            </a:endParaRPr>
          </a:p>
        </p:txBody>
      </p:sp>
      <p:sp>
        <p:nvSpPr>
          <p:cNvPr id="3" name="Subtitle 2"/>
          <p:cNvSpPr>
            <a:spLocks noGrp="1"/>
          </p:cNvSpPr>
          <p:nvPr>
            <p:ph type="subTitle" idx="1"/>
          </p:nvPr>
        </p:nvSpPr>
        <p:spPr/>
        <p:txBody>
          <a:bodyPr/>
          <a:lstStyle/>
          <a:p>
            <a:r>
              <a:rPr lang="en-US" dirty="0" smtClean="0">
                <a:solidFill>
                  <a:schemeClr val="accent6"/>
                </a:solidFill>
              </a:rPr>
              <a:t>By: Kristen Lawlor, Bridget Sanelli, and Katie Walsh</a:t>
            </a:r>
            <a:endParaRPr lang="en-US" dirty="0">
              <a:solidFill>
                <a:schemeClr val="accent6"/>
              </a:solidFill>
            </a:endParaRPr>
          </a:p>
        </p:txBody>
      </p:sp>
      <p:pic>
        <p:nvPicPr>
          <p:cNvPr id="2050" name="Picture 2" descr="C:\Users\Lawlor Family\AppData\Local\Microsoft\Windows\Temporary Internet Files\Content.IE5\FBJJMZ1O\MC900433845[1].png"/>
          <p:cNvPicPr>
            <a:picLocks noChangeAspect="1" noChangeArrowheads="1"/>
          </p:cNvPicPr>
          <p:nvPr/>
        </p:nvPicPr>
        <p:blipFill>
          <a:blip r:embed="rId2" cstate="print"/>
          <a:srcRect/>
          <a:stretch>
            <a:fillRect/>
          </a:stretch>
        </p:blipFill>
        <p:spPr bwMode="auto">
          <a:xfrm>
            <a:off x="6705600" y="457200"/>
            <a:ext cx="1828572" cy="1828572"/>
          </a:xfrm>
          <a:prstGeom prst="rect">
            <a:avLst/>
          </a:prstGeom>
          <a:noFill/>
        </p:spPr>
      </p:pic>
      <p:pic>
        <p:nvPicPr>
          <p:cNvPr id="2051" name="Picture 3" descr="C:\Users\Lawlor Family\AppData\Local\Microsoft\Windows\Temporary Internet Files\Content.IE5\FBJJMZ1O\MC900088888[1].wmf"/>
          <p:cNvPicPr>
            <a:picLocks noChangeAspect="1" noChangeArrowheads="1"/>
          </p:cNvPicPr>
          <p:nvPr/>
        </p:nvPicPr>
        <p:blipFill>
          <a:blip r:embed="rId3" cstate="print"/>
          <a:srcRect/>
          <a:stretch>
            <a:fillRect/>
          </a:stretch>
        </p:blipFill>
        <p:spPr bwMode="auto">
          <a:xfrm>
            <a:off x="685800" y="838200"/>
            <a:ext cx="1276502" cy="1815998"/>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533400" y="1066800"/>
            <a:ext cx="8229600" cy="1066800"/>
          </a:xfrm>
        </p:spPr>
        <p:txBody>
          <a:bodyPr/>
          <a:lstStyle/>
          <a:p>
            <a:r>
              <a:rPr lang="en-US" dirty="0" smtClean="0">
                <a:solidFill>
                  <a:schemeClr val="accent6"/>
                </a:solidFill>
              </a:rPr>
              <a:t>Katie’s Residuals</a:t>
            </a:r>
            <a:endParaRPr lang="en-US" dirty="0">
              <a:solidFill>
                <a:schemeClr val="accent6"/>
              </a:solidFill>
            </a:endParaRPr>
          </a:p>
        </p:txBody>
      </p:sp>
      <p:sp>
        <p:nvSpPr>
          <p:cNvPr id="5" name="Content Placeholder 2"/>
          <p:cNvSpPr>
            <a:spLocks noGrp="1"/>
          </p:cNvSpPr>
          <p:nvPr>
            <p:ph idx="1"/>
          </p:nvPr>
        </p:nvSpPr>
        <p:spPr>
          <a:xfrm>
            <a:off x="457200" y="2249424"/>
            <a:ext cx="3733800" cy="4325112"/>
          </a:xfrm>
        </p:spPr>
        <p:txBody>
          <a:bodyPr/>
          <a:lstStyle/>
          <a:p>
            <a:r>
              <a:rPr lang="en-US" sz="2400" dirty="0" smtClean="0">
                <a:solidFill>
                  <a:schemeClr val="tx2"/>
                </a:solidFill>
              </a:rPr>
              <a:t>Arm Span= 65”</a:t>
            </a:r>
          </a:p>
          <a:p>
            <a:pPr>
              <a:buNone/>
            </a:pPr>
            <a:r>
              <a:rPr lang="en-US" dirty="0" smtClean="0">
                <a:solidFill>
                  <a:schemeClr val="tx2"/>
                </a:solidFill>
              </a:rPr>
              <a:t> 	</a:t>
            </a:r>
            <a:r>
              <a:rPr lang="en-US" sz="1400" dirty="0" smtClean="0">
                <a:solidFill>
                  <a:schemeClr val="tx2"/>
                </a:solidFill>
              </a:rPr>
              <a:t>height=0.817(65)+12.5=65.605”</a:t>
            </a:r>
          </a:p>
          <a:p>
            <a:pPr>
              <a:buNone/>
            </a:pPr>
            <a:r>
              <a:rPr lang="en-US" sz="1400" dirty="0" smtClean="0">
                <a:solidFill>
                  <a:schemeClr val="tx2"/>
                </a:solidFill>
              </a:rPr>
              <a:t>		66-65.605= </a:t>
            </a:r>
            <a:r>
              <a:rPr lang="en-US" sz="1400" b="1" dirty="0" smtClean="0">
                <a:solidFill>
                  <a:schemeClr val="tx2"/>
                </a:solidFill>
              </a:rPr>
              <a:t>0.395”</a:t>
            </a:r>
          </a:p>
          <a:p>
            <a:pPr>
              <a:buNone/>
            </a:pPr>
            <a:r>
              <a:rPr lang="en-US" sz="1400" dirty="0" smtClean="0">
                <a:solidFill>
                  <a:schemeClr val="tx2"/>
                </a:solidFill>
              </a:rPr>
              <a:t>	F. Height= .577(65)+27.6=65.105”</a:t>
            </a:r>
          </a:p>
          <a:p>
            <a:pPr>
              <a:buNone/>
            </a:pPr>
            <a:r>
              <a:rPr lang="en-US" sz="1400" dirty="0" smtClean="0">
                <a:solidFill>
                  <a:schemeClr val="tx2"/>
                </a:solidFill>
              </a:rPr>
              <a:t>		66-65.105=</a:t>
            </a:r>
            <a:r>
              <a:rPr lang="en-US" sz="1400" b="1" dirty="0" smtClean="0">
                <a:solidFill>
                  <a:schemeClr val="tx2"/>
                </a:solidFill>
              </a:rPr>
              <a:t>0.895”</a:t>
            </a:r>
          </a:p>
          <a:p>
            <a:pPr>
              <a:buNone/>
            </a:pPr>
            <a:endParaRPr lang="en-US" sz="1400" dirty="0" smtClean="0">
              <a:solidFill>
                <a:schemeClr val="tx2"/>
              </a:solidFill>
            </a:endParaRPr>
          </a:p>
          <a:p>
            <a:r>
              <a:rPr lang="en-US" sz="2400" dirty="0" smtClean="0">
                <a:solidFill>
                  <a:schemeClr val="tx2"/>
                </a:solidFill>
              </a:rPr>
              <a:t>Knee=15”</a:t>
            </a:r>
          </a:p>
          <a:p>
            <a:endParaRPr lang="en-US" sz="1400" dirty="0" smtClean="0">
              <a:solidFill>
                <a:schemeClr val="tx2"/>
              </a:solidFill>
            </a:endParaRPr>
          </a:p>
          <a:p>
            <a:pPr>
              <a:buNone/>
            </a:pPr>
            <a:r>
              <a:rPr lang="en-US" sz="1400" dirty="0" smtClean="0">
                <a:solidFill>
                  <a:schemeClr val="tx2"/>
                </a:solidFill>
              </a:rPr>
              <a:t>	height=1.29(15)+47=66.35		66-66.35=</a:t>
            </a:r>
            <a:r>
              <a:rPr lang="en-US" sz="1400" b="1" dirty="0" smtClean="0">
                <a:solidFill>
                  <a:schemeClr val="tx2"/>
                </a:solidFill>
              </a:rPr>
              <a:t>-0.35”</a:t>
            </a:r>
            <a:endParaRPr lang="en-US" sz="1400" dirty="0" smtClean="0">
              <a:solidFill>
                <a:schemeClr val="tx2"/>
              </a:solidFill>
            </a:endParaRPr>
          </a:p>
          <a:p>
            <a:pPr>
              <a:buNone/>
            </a:pPr>
            <a:r>
              <a:rPr lang="en-US" sz="1400" dirty="0" smtClean="0">
                <a:solidFill>
                  <a:schemeClr val="tx2"/>
                </a:solidFill>
              </a:rPr>
              <a:t>	F. Height= .487(15)+57.3=64.605</a:t>
            </a:r>
          </a:p>
          <a:p>
            <a:pPr>
              <a:buNone/>
            </a:pPr>
            <a:r>
              <a:rPr lang="en-US" sz="1400" dirty="0" smtClean="0">
                <a:solidFill>
                  <a:schemeClr val="tx2"/>
                </a:solidFill>
              </a:rPr>
              <a:t>		66-64.605=</a:t>
            </a:r>
            <a:r>
              <a:rPr lang="en-US" sz="1400" b="1" dirty="0" smtClean="0">
                <a:solidFill>
                  <a:schemeClr val="tx2"/>
                </a:solidFill>
              </a:rPr>
              <a:t>1.395”</a:t>
            </a:r>
            <a:endParaRPr lang="en-US" sz="1400" dirty="0">
              <a:solidFill>
                <a:schemeClr val="tx2"/>
              </a:solidFill>
            </a:endParaRPr>
          </a:p>
        </p:txBody>
      </p:sp>
      <p:sp>
        <p:nvSpPr>
          <p:cNvPr id="6" name="Content Placeholder 2"/>
          <p:cNvSpPr txBox="1">
            <a:spLocks/>
          </p:cNvSpPr>
          <p:nvPr/>
        </p:nvSpPr>
        <p:spPr>
          <a:xfrm>
            <a:off x="4572000" y="2286000"/>
            <a:ext cx="3733800" cy="2209800"/>
          </a:xfrm>
          <a:prstGeom prst="rect">
            <a:avLst/>
          </a:prstGeom>
        </p:spPr>
        <p:txBody>
          <a:bodyPr vert="horz">
            <a:normAutofit/>
          </a:bodyPr>
          <a:lstStyle/>
          <a:p>
            <a:pPr marL="365760" marR="0" lvl="0" indent="-256032" algn="l" defTabSz="914400" rtl="0" eaLnBrk="1" fontAlgn="auto" latinLnBrk="0" hangingPunct="1">
              <a:lnSpc>
                <a:spcPct val="100000"/>
              </a:lnSpc>
              <a:spcBef>
                <a:spcPts val="300"/>
              </a:spcBef>
              <a:spcAft>
                <a:spcPts val="0"/>
              </a:spcAft>
              <a:buClr>
                <a:schemeClr val="accent3"/>
              </a:buClr>
              <a:buSzTx/>
              <a:buFont typeface="Georgia"/>
              <a:buChar char="•"/>
              <a:tabLst/>
              <a:defRPr/>
            </a:pPr>
            <a:r>
              <a:rPr lang="en-US" sz="2400" dirty="0" smtClean="0">
                <a:solidFill>
                  <a:schemeClr val="tx2"/>
                </a:solidFill>
              </a:rPr>
              <a:t>Leg Length= 40.50”</a:t>
            </a:r>
          </a:p>
          <a:p>
            <a:pPr marL="365760" marR="0" lvl="0" indent="-256032" algn="l" defTabSz="914400" rtl="0" eaLnBrk="1" fontAlgn="auto" latinLnBrk="0" hangingPunct="1">
              <a:lnSpc>
                <a:spcPct val="100000"/>
              </a:lnSpc>
              <a:spcBef>
                <a:spcPts val="300"/>
              </a:spcBef>
              <a:spcAft>
                <a:spcPts val="0"/>
              </a:spcAft>
              <a:buClr>
                <a:schemeClr val="accent3"/>
              </a:buClr>
              <a:buSzTx/>
              <a:buFont typeface="Georgia"/>
              <a:buChar char="•"/>
              <a:tabLst/>
              <a:defRPr/>
            </a:pPr>
            <a:endParaRPr kumimoji="0" lang="en-US" sz="1400" b="0" i="0" u="none" strike="noStrike" kern="1200" cap="none" spc="0" normalizeH="0" baseline="0" noProof="0" dirty="0" smtClean="0">
              <a:ln>
                <a:noFill/>
              </a:ln>
              <a:solidFill>
                <a:schemeClr val="tx2"/>
              </a:solidFill>
              <a:effectLst/>
              <a:uLnTx/>
              <a:uFillTx/>
              <a:latin typeface="+mn-lt"/>
              <a:ea typeface="+mn-ea"/>
              <a:cs typeface="+mn-cs"/>
            </a:endParaRPr>
          </a:p>
          <a:p>
            <a:pPr marL="365760" marR="0" lvl="0" indent="-256032" algn="l" defTabSz="914400" rtl="0" eaLnBrk="1" fontAlgn="auto" latinLnBrk="0" hangingPunct="1">
              <a:lnSpc>
                <a:spcPct val="100000"/>
              </a:lnSpc>
              <a:spcBef>
                <a:spcPts val="300"/>
              </a:spcBef>
              <a:spcAft>
                <a:spcPts val="0"/>
              </a:spcAft>
              <a:buClr>
                <a:schemeClr val="accent3"/>
              </a:buClr>
              <a:buSzTx/>
              <a:tabLst/>
              <a:defRPr/>
            </a:pPr>
            <a:r>
              <a:rPr lang="en-US" sz="1400" noProof="0" dirty="0" smtClean="0">
                <a:solidFill>
                  <a:schemeClr val="tx2"/>
                </a:solidFill>
              </a:rPr>
              <a:t>	</a:t>
            </a:r>
            <a:r>
              <a:rPr lang="en-US" sz="1400" dirty="0" smtClean="0">
                <a:solidFill>
                  <a:schemeClr val="tx2"/>
                </a:solidFill>
              </a:rPr>
              <a:t>height=1.282(40.50)+16.6=68.521”</a:t>
            </a:r>
          </a:p>
          <a:p>
            <a:pPr marL="365760" marR="0" lvl="0" indent="-256032" algn="l" defTabSz="914400" rtl="0" eaLnBrk="1" fontAlgn="auto" latinLnBrk="0" hangingPunct="1">
              <a:lnSpc>
                <a:spcPct val="100000"/>
              </a:lnSpc>
              <a:spcBef>
                <a:spcPts val="300"/>
              </a:spcBef>
              <a:spcAft>
                <a:spcPts val="0"/>
              </a:spcAft>
              <a:buClr>
                <a:schemeClr val="accent3"/>
              </a:buClr>
              <a:buSzTx/>
              <a:tabLst/>
              <a:defRPr/>
            </a:pPr>
            <a:r>
              <a:rPr kumimoji="0" lang="en-US" sz="1400" b="0" i="0" u="none" strike="noStrike" kern="1200" cap="none" spc="0" normalizeH="0" baseline="0" noProof="0" dirty="0" smtClean="0">
                <a:ln>
                  <a:noFill/>
                </a:ln>
                <a:solidFill>
                  <a:schemeClr val="tx2"/>
                </a:solidFill>
                <a:effectLst/>
                <a:uLnTx/>
                <a:uFillTx/>
                <a:latin typeface="+mn-lt"/>
                <a:ea typeface="+mn-ea"/>
                <a:cs typeface="+mn-cs"/>
              </a:rPr>
              <a:t>		66-68.521=</a:t>
            </a:r>
            <a:r>
              <a:rPr lang="en-US" sz="1400" b="1" dirty="0" smtClean="0">
                <a:solidFill>
                  <a:schemeClr val="tx2"/>
                </a:solidFill>
              </a:rPr>
              <a:t>-2.521</a:t>
            </a:r>
            <a:r>
              <a:rPr kumimoji="0" lang="en-US" sz="1400" b="1" i="0" u="none" strike="noStrike" kern="1200" cap="none" spc="0" normalizeH="0" baseline="0" noProof="0" dirty="0" smtClean="0">
                <a:ln>
                  <a:noFill/>
                </a:ln>
                <a:solidFill>
                  <a:schemeClr val="tx2"/>
                </a:solidFill>
                <a:effectLst/>
                <a:uLnTx/>
                <a:uFillTx/>
                <a:latin typeface="+mn-lt"/>
                <a:ea typeface="+mn-ea"/>
                <a:cs typeface="+mn-cs"/>
              </a:rPr>
              <a:t>”</a:t>
            </a:r>
            <a:endParaRPr kumimoji="0" lang="en-US" sz="1400" i="0" u="none" strike="noStrike" kern="1200" cap="none" spc="0" normalizeH="0" baseline="0" noProof="0" dirty="0" smtClean="0">
              <a:ln>
                <a:noFill/>
              </a:ln>
              <a:solidFill>
                <a:schemeClr val="tx2"/>
              </a:solidFill>
              <a:effectLst/>
              <a:uLnTx/>
              <a:uFillTx/>
              <a:latin typeface="+mn-lt"/>
              <a:ea typeface="+mn-ea"/>
              <a:cs typeface="+mn-cs"/>
            </a:endParaRPr>
          </a:p>
          <a:p>
            <a:pPr marL="365760" marR="0" lvl="0" indent="-256032" algn="l" defTabSz="914400" rtl="0" eaLnBrk="1" fontAlgn="auto" latinLnBrk="0" hangingPunct="1">
              <a:lnSpc>
                <a:spcPct val="100000"/>
              </a:lnSpc>
              <a:spcBef>
                <a:spcPts val="300"/>
              </a:spcBef>
              <a:spcAft>
                <a:spcPts val="0"/>
              </a:spcAft>
              <a:buClr>
                <a:schemeClr val="accent3"/>
              </a:buClr>
              <a:buSzTx/>
              <a:tabLst/>
              <a:defRPr/>
            </a:pPr>
            <a:r>
              <a:rPr lang="en-US" sz="1400" b="0" dirty="0" smtClean="0">
                <a:solidFill>
                  <a:schemeClr val="tx2"/>
                </a:solidFill>
              </a:rPr>
              <a:t>	F. Height=.788(40.50)+34.7=66.614</a:t>
            </a:r>
          </a:p>
          <a:p>
            <a:pPr marL="365760" marR="0" lvl="0" indent="-256032" algn="l" defTabSz="914400" rtl="0" eaLnBrk="1" fontAlgn="auto" latinLnBrk="0" hangingPunct="1">
              <a:lnSpc>
                <a:spcPct val="100000"/>
              </a:lnSpc>
              <a:spcBef>
                <a:spcPts val="300"/>
              </a:spcBef>
              <a:spcAft>
                <a:spcPts val="0"/>
              </a:spcAft>
              <a:buClr>
                <a:schemeClr val="accent3"/>
              </a:buClr>
              <a:buSzTx/>
              <a:tabLst/>
              <a:defRPr/>
            </a:pPr>
            <a:r>
              <a:rPr kumimoji="0" lang="en-US" sz="1400" i="0" u="none" strike="noStrike" kern="1200" cap="none" spc="0" normalizeH="0" baseline="0" noProof="0" dirty="0" smtClean="0">
                <a:ln>
                  <a:noFill/>
                </a:ln>
                <a:solidFill>
                  <a:schemeClr val="tx2"/>
                </a:solidFill>
                <a:effectLst/>
                <a:uLnTx/>
                <a:uFillTx/>
                <a:latin typeface="+mn-lt"/>
                <a:ea typeface="+mn-ea"/>
                <a:cs typeface="+mn-cs"/>
              </a:rPr>
              <a:t>		66-66.614=</a:t>
            </a:r>
            <a:r>
              <a:rPr lang="en-US" sz="1400" b="1" dirty="0" smtClean="0">
                <a:solidFill>
                  <a:schemeClr val="tx2"/>
                </a:solidFill>
              </a:rPr>
              <a:t>-0.614</a:t>
            </a:r>
            <a:r>
              <a:rPr kumimoji="0" lang="en-US" sz="1400" b="1" i="0" u="none" strike="noStrike" kern="1200" cap="none" spc="0" normalizeH="0" baseline="0" noProof="0" dirty="0" smtClean="0">
                <a:ln>
                  <a:noFill/>
                </a:ln>
                <a:solidFill>
                  <a:schemeClr val="tx2"/>
                </a:solidFill>
                <a:effectLst/>
                <a:uLnTx/>
                <a:uFillTx/>
                <a:latin typeface="+mn-lt"/>
                <a:ea typeface="+mn-ea"/>
                <a:cs typeface="+mn-cs"/>
              </a:rPr>
              <a:t>”</a:t>
            </a:r>
            <a:endParaRPr kumimoji="0" lang="en-US" sz="1400" b="0" i="0" u="none" strike="noStrike" kern="1200" cap="none" spc="0" normalizeH="0" baseline="0" noProof="0" dirty="0" smtClean="0">
              <a:ln>
                <a:noFill/>
              </a:ln>
              <a:solidFill>
                <a:schemeClr val="tx2"/>
              </a:solidFill>
              <a:effectLst/>
              <a:uLnTx/>
              <a:uFillTx/>
              <a:latin typeface="+mn-lt"/>
              <a:ea typeface="+mn-ea"/>
              <a:cs typeface="+mn-cs"/>
            </a:endParaRPr>
          </a:p>
          <a:p>
            <a:pPr marL="365760" marR="0" lvl="0" indent="-256032" algn="l" defTabSz="914400" rtl="0" eaLnBrk="1" fontAlgn="auto" latinLnBrk="0" hangingPunct="1">
              <a:lnSpc>
                <a:spcPct val="100000"/>
              </a:lnSpc>
              <a:spcBef>
                <a:spcPts val="300"/>
              </a:spcBef>
              <a:spcAft>
                <a:spcPts val="0"/>
              </a:spcAft>
              <a:buClr>
                <a:schemeClr val="accent3"/>
              </a:buClr>
              <a:buSzTx/>
              <a:buFont typeface="Georgia"/>
              <a:buNone/>
              <a:tabLst/>
              <a:defRPr/>
            </a:pPr>
            <a:r>
              <a:rPr kumimoji="0" lang="en-US" sz="2800" b="0" i="0" u="none" strike="noStrike" kern="1200" cap="none" spc="0" normalizeH="0" baseline="0" noProof="0" dirty="0" smtClean="0">
                <a:ln>
                  <a:noFill/>
                </a:ln>
                <a:solidFill>
                  <a:schemeClr val="tx2"/>
                </a:solidFill>
                <a:effectLst/>
                <a:uLnTx/>
                <a:uFillTx/>
                <a:latin typeface="+mn-lt"/>
                <a:ea typeface="+mn-ea"/>
                <a:cs typeface="+mn-cs"/>
              </a:rPr>
              <a:t> </a:t>
            </a:r>
            <a:endParaRPr kumimoji="0" lang="en-US" sz="1400" b="0" i="0" u="none" strike="noStrike" kern="1200" cap="none" spc="0" normalizeH="0" baseline="0" noProof="0" dirty="0">
              <a:ln>
                <a:noFill/>
              </a:ln>
              <a:solidFill>
                <a:schemeClr val="tx2"/>
              </a:solidFill>
              <a:effectLst/>
              <a:uLnTx/>
              <a:uFillTx/>
              <a:latin typeface="+mn-lt"/>
              <a:ea typeface="+mn-ea"/>
              <a:cs typeface="+mn-cs"/>
            </a:endParaRPr>
          </a:p>
        </p:txBody>
      </p:sp>
      <p:sp>
        <p:nvSpPr>
          <p:cNvPr id="7" name="Rectangle 6"/>
          <p:cNvSpPr/>
          <p:nvPr/>
        </p:nvSpPr>
        <p:spPr>
          <a:xfrm>
            <a:off x="2286000" y="3124200"/>
            <a:ext cx="838200" cy="3048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2286000" y="3657600"/>
            <a:ext cx="838200" cy="3048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2209800" y="5029200"/>
            <a:ext cx="838200" cy="3048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2362200" y="5562600"/>
            <a:ext cx="838200" cy="3048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400800" y="3200400"/>
            <a:ext cx="838200" cy="3048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6477000" y="3733800"/>
            <a:ext cx="838200" cy="3048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ontent Placeholder 2"/>
          <p:cNvSpPr txBox="1">
            <a:spLocks/>
          </p:cNvSpPr>
          <p:nvPr/>
        </p:nvSpPr>
        <p:spPr>
          <a:xfrm>
            <a:off x="4648200" y="4191000"/>
            <a:ext cx="3733800" cy="2362200"/>
          </a:xfrm>
          <a:prstGeom prst="rect">
            <a:avLst/>
          </a:prstGeom>
        </p:spPr>
        <p:style>
          <a:lnRef idx="2">
            <a:schemeClr val="accent6"/>
          </a:lnRef>
          <a:fillRef idx="1">
            <a:schemeClr val="lt1"/>
          </a:fillRef>
          <a:effectRef idx="0">
            <a:schemeClr val="accent6"/>
          </a:effectRef>
          <a:fontRef idx="minor">
            <a:schemeClr val="dk1"/>
          </a:fontRef>
        </p:style>
        <p:txBody>
          <a:bodyPr vert="horz">
            <a:normAutofit fontScale="92500" lnSpcReduction="10000"/>
          </a:bodyPr>
          <a:lstStyle/>
          <a:p>
            <a:pPr marL="365760" marR="0" lvl="0" indent="-256032" algn="l" defTabSz="914400" rtl="0" eaLnBrk="1" fontAlgn="auto" latinLnBrk="0" hangingPunct="1">
              <a:lnSpc>
                <a:spcPct val="100000"/>
              </a:lnSpc>
              <a:spcBef>
                <a:spcPts val="300"/>
              </a:spcBef>
              <a:spcAft>
                <a:spcPts val="0"/>
              </a:spcAft>
              <a:buClr>
                <a:schemeClr val="accent4"/>
              </a:buClr>
              <a:buSzTx/>
              <a:buFont typeface="Arial" pitchFamily="34" charset="0"/>
              <a:buChar char="•"/>
              <a:tabLst/>
              <a:defRPr/>
            </a:pPr>
            <a:r>
              <a:rPr lang="en-US" sz="2000" noProof="0" dirty="0" smtClean="0">
                <a:solidFill>
                  <a:schemeClr val="tx2"/>
                </a:solidFill>
              </a:rPr>
              <a:t>Arm Span predictions are underestimates</a:t>
            </a:r>
          </a:p>
          <a:p>
            <a:pPr marL="365760" marR="0" lvl="0" indent="-256032" algn="l" defTabSz="914400" rtl="0" eaLnBrk="1" fontAlgn="auto" latinLnBrk="0" hangingPunct="1">
              <a:lnSpc>
                <a:spcPct val="100000"/>
              </a:lnSpc>
              <a:spcBef>
                <a:spcPts val="300"/>
              </a:spcBef>
              <a:spcAft>
                <a:spcPts val="0"/>
              </a:spcAft>
              <a:buClr>
                <a:schemeClr val="accent4"/>
              </a:buClr>
              <a:buSzTx/>
              <a:buFont typeface="Arial" pitchFamily="34" charset="0"/>
              <a:buChar char="•"/>
              <a:tabLst/>
              <a:defRPr/>
            </a:pPr>
            <a:r>
              <a:rPr kumimoji="0" lang="en-US" sz="2000" b="0" i="0" u="none" strike="noStrike" kern="1200" cap="none" spc="0" normalizeH="0" baseline="0" dirty="0" smtClean="0">
                <a:ln>
                  <a:noFill/>
                </a:ln>
                <a:solidFill>
                  <a:schemeClr val="tx2"/>
                </a:solidFill>
                <a:effectLst/>
                <a:uLnTx/>
                <a:uFillTx/>
                <a:latin typeface="+mn-lt"/>
                <a:ea typeface="+mn-ea"/>
                <a:cs typeface="+mn-cs"/>
              </a:rPr>
              <a:t>Knee</a:t>
            </a:r>
            <a:r>
              <a:rPr kumimoji="0" lang="en-US" sz="2000" b="0" i="0" u="none" strike="noStrike" kern="1200" cap="none" spc="0" normalizeH="0" dirty="0" smtClean="0">
                <a:ln>
                  <a:noFill/>
                </a:ln>
                <a:solidFill>
                  <a:schemeClr val="tx2"/>
                </a:solidFill>
                <a:effectLst/>
                <a:uLnTx/>
                <a:uFillTx/>
                <a:latin typeface="+mn-lt"/>
                <a:ea typeface="+mn-ea"/>
                <a:cs typeface="+mn-cs"/>
              </a:rPr>
              <a:t> prediction for: regular LSRL is overestimate , Female LSRL is underestimate</a:t>
            </a:r>
          </a:p>
          <a:p>
            <a:pPr marL="365760" marR="0" lvl="0" indent="-256032" algn="l" defTabSz="914400" rtl="0" eaLnBrk="1" fontAlgn="auto" latinLnBrk="0" hangingPunct="1">
              <a:lnSpc>
                <a:spcPct val="100000"/>
              </a:lnSpc>
              <a:spcBef>
                <a:spcPts val="300"/>
              </a:spcBef>
              <a:spcAft>
                <a:spcPts val="0"/>
              </a:spcAft>
              <a:buClr>
                <a:schemeClr val="accent4"/>
              </a:buClr>
              <a:buSzTx/>
              <a:buFont typeface="Arial" pitchFamily="34" charset="0"/>
              <a:buChar char="•"/>
              <a:tabLst/>
              <a:defRPr/>
            </a:pPr>
            <a:r>
              <a:rPr lang="en-US" sz="2000" baseline="0" noProof="0" dirty="0" smtClean="0">
                <a:solidFill>
                  <a:schemeClr val="tx2"/>
                </a:solidFill>
              </a:rPr>
              <a:t>Leg</a:t>
            </a:r>
            <a:r>
              <a:rPr lang="en-US" sz="2000" noProof="0" dirty="0" smtClean="0">
                <a:solidFill>
                  <a:schemeClr val="tx2"/>
                </a:solidFill>
              </a:rPr>
              <a:t> Length predictions are overestimates</a:t>
            </a:r>
            <a:endParaRPr kumimoji="0" lang="en-US" sz="1200" b="0" i="0" u="none" strike="noStrike" kern="1200" cap="none" spc="0" normalizeH="0" baseline="0" noProof="0" dirty="0">
              <a:ln>
                <a:noFill/>
              </a:ln>
              <a:solidFill>
                <a:schemeClr val="tx2"/>
              </a:solidFill>
              <a:effectLst/>
              <a:uLnTx/>
              <a:uFillTx/>
              <a:latin typeface="+mn-lt"/>
              <a:ea typeface="+mn-ea"/>
              <a:cs typeface="+mn-cs"/>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533400" y="1066800"/>
            <a:ext cx="8229600" cy="1066800"/>
          </a:xfrm>
        </p:spPr>
        <p:txBody>
          <a:bodyPr/>
          <a:lstStyle/>
          <a:p>
            <a:r>
              <a:rPr lang="en-US" dirty="0" smtClean="0">
                <a:solidFill>
                  <a:schemeClr val="accent6"/>
                </a:solidFill>
              </a:rPr>
              <a:t>Bridget’s Residuals</a:t>
            </a:r>
            <a:endParaRPr lang="en-US" dirty="0">
              <a:solidFill>
                <a:schemeClr val="accent6"/>
              </a:solidFill>
            </a:endParaRPr>
          </a:p>
        </p:txBody>
      </p:sp>
      <p:sp>
        <p:nvSpPr>
          <p:cNvPr id="6" name="Content Placeholder 2"/>
          <p:cNvSpPr>
            <a:spLocks noGrp="1"/>
          </p:cNvSpPr>
          <p:nvPr>
            <p:ph idx="1"/>
          </p:nvPr>
        </p:nvSpPr>
        <p:spPr>
          <a:xfrm>
            <a:off x="457200" y="2249424"/>
            <a:ext cx="3733800" cy="4325112"/>
          </a:xfrm>
        </p:spPr>
        <p:txBody>
          <a:bodyPr/>
          <a:lstStyle/>
          <a:p>
            <a:r>
              <a:rPr lang="en-US" sz="2400" dirty="0" smtClean="0">
                <a:solidFill>
                  <a:schemeClr val="tx2"/>
                </a:solidFill>
              </a:rPr>
              <a:t>Arm Span= 66.5”</a:t>
            </a:r>
          </a:p>
          <a:p>
            <a:pPr>
              <a:buNone/>
            </a:pPr>
            <a:r>
              <a:rPr lang="en-US" dirty="0" smtClean="0">
                <a:solidFill>
                  <a:schemeClr val="tx2"/>
                </a:solidFill>
              </a:rPr>
              <a:t> 	</a:t>
            </a:r>
            <a:r>
              <a:rPr lang="en-US" sz="1400" dirty="0" smtClean="0">
                <a:solidFill>
                  <a:schemeClr val="tx2"/>
                </a:solidFill>
              </a:rPr>
              <a:t>height=0.817(66.5)+12.5=66.8305</a:t>
            </a:r>
          </a:p>
          <a:p>
            <a:pPr>
              <a:buNone/>
            </a:pPr>
            <a:r>
              <a:rPr lang="en-US" sz="1400" dirty="0" smtClean="0">
                <a:solidFill>
                  <a:schemeClr val="tx2"/>
                </a:solidFill>
              </a:rPr>
              <a:t>		67.75-66.8305= </a:t>
            </a:r>
            <a:r>
              <a:rPr lang="en-US" sz="1400" b="1" dirty="0" smtClean="0">
                <a:solidFill>
                  <a:schemeClr val="tx2"/>
                </a:solidFill>
              </a:rPr>
              <a:t>0.9195”</a:t>
            </a:r>
          </a:p>
          <a:p>
            <a:pPr>
              <a:buNone/>
            </a:pPr>
            <a:r>
              <a:rPr lang="en-US" sz="1400" dirty="0" smtClean="0">
                <a:solidFill>
                  <a:schemeClr val="tx2"/>
                </a:solidFill>
              </a:rPr>
              <a:t>	F. Height= .577(66.5)+27.6=65.9705</a:t>
            </a:r>
          </a:p>
          <a:p>
            <a:pPr>
              <a:buNone/>
            </a:pPr>
            <a:r>
              <a:rPr lang="en-US" sz="1400" dirty="0" smtClean="0">
                <a:solidFill>
                  <a:schemeClr val="tx2"/>
                </a:solidFill>
              </a:rPr>
              <a:t>		67.75-65.9705=</a:t>
            </a:r>
            <a:r>
              <a:rPr lang="en-US" sz="1400" b="1" dirty="0" smtClean="0">
                <a:solidFill>
                  <a:schemeClr val="tx2"/>
                </a:solidFill>
              </a:rPr>
              <a:t>1.7795”</a:t>
            </a:r>
          </a:p>
          <a:p>
            <a:pPr>
              <a:buNone/>
            </a:pPr>
            <a:endParaRPr lang="en-US" sz="1400" dirty="0" smtClean="0">
              <a:solidFill>
                <a:schemeClr val="tx2"/>
              </a:solidFill>
            </a:endParaRPr>
          </a:p>
          <a:p>
            <a:r>
              <a:rPr lang="en-US" sz="2400" dirty="0" smtClean="0">
                <a:solidFill>
                  <a:schemeClr val="tx2"/>
                </a:solidFill>
              </a:rPr>
              <a:t>Knee=15.5”</a:t>
            </a:r>
          </a:p>
          <a:p>
            <a:endParaRPr lang="en-US" sz="1400" dirty="0" smtClean="0">
              <a:solidFill>
                <a:schemeClr val="tx2"/>
              </a:solidFill>
            </a:endParaRPr>
          </a:p>
          <a:p>
            <a:pPr>
              <a:buNone/>
            </a:pPr>
            <a:r>
              <a:rPr lang="en-US" sz="1400" dirty="0" smtClean="0">
                <a:solidFill>
                  <a:schemeClr val="tx2"/>
                </a:solidFill>
              </a:rPr>
              <a:t>	height=1.29(15.5)+47=66.995</a:t>
            </a:r>
          </a:p>
          <a:p>
            <a:pPr>
              <a:buNone/>
            </a:pPr>
            <a:r>
              <a:rPr lang="en-US" sz="1400" dirty="0" smtClean="0">
                <a:solidFill>
                  <a:schemeClr val="tx2"/>
                </a:solidFill>
              </a:rPr>
              <a:t>		67.75-66.995=</a:t>
            </a:r>
            <a:r>
              <a:rPr lang="en-US" sz="1400" b="1" dirty="0" smtClean="0">
                <a:solidFill>
                  <a:schemeClr val="tx2"/>
                </a:solidFill>
              </a:rPr>
              <a:t>0.755”</a:t>
            </a:r>
            <a:endParaRPr lang="en-US" sz="1400" dirty="0" smtClean="0">
              <a:solidFill>
                <a:schemeClr val="tx2"/>
              </a:solidFill>
            </a:endParaRPr>
          </a:p>
          <a:p>
            <a:pPr>
              <a:buNone/>
            </a:pPr>
            <a:r>
              <a:rPr lang="en-US" sz="1400" dirty="0" smtClean="0">
                <a:solidFill>
                  <a:schemeClr val="tx2"/>
                </a:solidFill>
              </a:rPr>
              <a:t>	F. Height= .487(15.5)+57.3=64.8485</a:t>
            </a:r>
          </a:p>
          <a:p>
            <a:pPr>
              <a:buNone/>
            </a:pPr>
            <a:r>
              <a:rPr lang="en-US" sz="1400" dirty="0" smtClean="0">
                <a:solidFill>
                  <a:schemeClr val="tx2"/>
                </a:solidFill>
              </a:rPr>
              <a:t>		67.75-64.8485=</a:t>
            </a:r>
            <a:r>
              <a:rPr lang="en-US" sz="1400" b="1" dirty="0" smtClean="0">
                <a:solidFill>
                  <a:schemeClr val="tx2"/>
                </a:solidFill>
              </a:rPr>
              <a:t>2.9015”</a:t>
            </a:r>
            <a:endParaRPr lang="en-US" sz="1400" dirty="0">
              <a:solidFill>
                <a:schemeClr val="tx2"/>
              </a:solidFill>
            </a:endParaRPr>
          </a:p>
        </p:txBody>
      </p:sp>
      <p:sp>
        <p:nvSpPr>
          <p:cNvPr id="7" name="Content Placeholder 2"/>
          <p:cNvSpPr txBox="1">
            <a:spLocks/>
          </p:cNvSpPr>
          <p:nvPr/>
        </p:nvSpPr>
        <p:spPr>
          <a:xfrm>
            <a:off x="4572000" y="2286000"/>
            <a:ext cx="3733800" cy="2209800"/>
          </a:xfrm>
          <a:prstGeom prst="rect">
            <a:avLst/>
          </a:prstGeom>
        </p:spPr>
        <p:txBody>
          <a:bodyPr vert="horz">
            <a:normAutofit/>
          </a:bodyPr>
          <a:lstStyle/>
          <a:p>
            <a:pPr marL="365760" marR="0" lvl="0" indent="-256032" algn="l" defTabSz="914400" rtl="0" eaLnBrk="1" fontAlgn="auto" latinLnBrk="0" hangingPunct="1">
              <a:lnSpc>
                <a:spcPct val="100000"/>
              </a:lnSpc>
              <a:spcBef>
                <a:spcPts val="300"/>
              </a:spcBef>
              <a:spcAft>
                <a:spcPts val="0"/>
              </a:spcAft>
              <a:buClr>
                <a:schemeClr val="accent3"/>
              </a:buClr>
              <a:buSzTx/>
              <a:buFont typeface="Georgia"/>
              <a:buChar char="•"/>
              <a:tabLst/>
              <a:defRPr/>
            </a:pPr>
            <a:r>
              <a:rPr lang="en-US" sz="2400" dirty="0" smtClean="0">
                <a:solidFill>
                  <a:schemeClr val="tx2"/>
                </a:solidFill>
              </a:rPr>
              <a:t>Leg Length= 40”</a:t>
            </a:r>
          </a:p>
          <a:p>
            <a:pPr marL="365760" marR="0" lvl="0" indent="-256032" algn="l" defTabSz="914400" rtl="0" eaLnBrk="1" fontAlgn="auto" latinLnBrk="0" hangingPunct="1">
              <a:lnSpc>
                <a:spcPct val="100000"/>
              </a:lnSpc>
              <a:spcBef>
                <a:spcPts val="300"/>
              </a:spcBef>
              <a:spcAft>
                <a:spcPts val="0"/>
              </a:spcAft>
              <a:buClr>
                <a:schemeClr val="accent3"/>
              </a:buClr>
              <a:buSzTx/>
              <a:buFont typeface="Georgia"/>
              <a:buChar char="•"/>
              <a:tabLst/>
              <a:defRPr/>
            </a:pPr>
            <a:endParaRPr kumimoji="0" lang="en-US" sz="1400" b="0" i="0" u="none" strike="noStrike" kern="1200" cap="none" spc="0" normalizeH="0" baseline="0" noProof="0" dirty="0" smtClean="0">
              <a:ln>
                <a:noFill/>
              </a:ln>
              <a:solidFill>
                <a:schemeClr val="tx2"/>
              </a:solidFill>
              <a:effectLst/>
              <a:uLnTx/>
              <a:uFillTx/>
              <a:latin typeface="+mn-lt"/>
              <a:ea typeface="+mn-ea"/>
              <a:cs typeface="+mn-cs"/>
            </a:endParaRPr>
          </a:p>
          <a:p>
            <a:pPr marL="365760" marR="0" lvl="0" indent="-256032" algn="l" defTabSz="914400" rtl="0" eaLnBrk="1" fontAlgn="auto" latinLnBrk="0" hangingPunct="1">
              <a:lnSpc>
                <a:spcPct val="100000"/>
              </a:lnSpc>
              <a:spcBef>
                <a:spcPts val="300"/>
              </a:spcBef>
              <a:spcAft>
                <a:spcPts val="0"/>
              </a:spcAft>
              <a:buClr>
                <a:schemeClr val="accent3"/>
              </a:buClr>
              <a:buSzTx/>
              <a:tabLst/>
              <a:defRPr/>
            </a:pPr>
            <a:r>
              <a:rPr lang="en-US" sz="1400" noProof="0" dirty="0" smtClean="0">
                <a:solidFill>
                  <a:schemeClr val="tx2"/>
                </a:solidFill>
              </a:rPr>
              <a:t>	</a:t>
            </a:r>
            <a:r>
              <a:rPr lang="en-US" sz="1400" dirty="0" smtClean="0">
                <a:solidFill>
                  <a:schemeClr val="tx2"/>
                </a:solidFill>
              </a:rPr>
              <a:t>height=1.282(40)+16.6=67.88”</a:t>
            </a:r>
          </a:p>
          <a:p>
            <a:pPr marL="365760" marR="0" lvl="0" indent="-256032" algn="l" defTabSz="914400" rtl="0" eaLnBrk="1" fontAlgn="auto" latinLnBrk="0" hangingPunct="1">
              <a:lnSpc>
                <a:spcPct val="100000"/>
              </a:lnSpc>
              <a:spcBef>
                <a:spcPts val="300"/>
              </a:spcBef>
              <a:spcAft>
                <a:spcPts val="0"/>
              </a:spcAft>
              <a:buClr>
                <a:schemeClr val="accent3"/>
              </a:buClr>
              <a:buSzTx/>
              <a:tabLst/>
              <a:defRPr/>
            </a:pPr>
            <a:r>
              <a:rPr kumimoji="0" lang="en-US" sz="1400" b="0" i="0" u="none" strike="noStrike" kern="1200" cap="none" spc="0" normalizeH="0" baseline="0" noProof="0" dirty="0" smtClean="0">
                <a:ln>
                  <a:noFill/>
                </a:ln>
                <a:solidFill>
                  <a:schemeClr val="tx2"/>
                </a:solidFill>
                <a:effectLst/>
                <a:uLnTx/>
                <a:uFillTx/>
                <a:latin typeface="+mn-lt"/>
                <a:ea typeface="+mn-ea"/>
                <a:cs typeface="+mn-cs"/>
              </a:rPr>
              <a:t>		67.75-67.88=</a:t>
            </a:r>
            <a:r>
              <a:rPr lang="en-US" sz="1400" b="1" dirty="0" smtClean="0">
                <a:solidFill>
                  <a:schemeClr val="tx2"/>
                </a:solidFill>
              </a:rPr>
              <a:t>-0.13</a:t>
            </a:r>
            <a:r>
              <a:rPr kumimoji="0" lang="en-US" sz="1400" b="1" i="0" u="none" strike="noStrike" kern="1200" cap="none" spc="0" normalizeH="0" baseline="0" noProof="0" dirty="0" smtClean="0">
                <a:ln>
                  <a:noFill/>
                </a:ln>
                <a:solidFill>
                  <a:schemeClr val="tx2"/>
                </a:solidFill>
                <a:effectLst/>
                <a:uLnTx/>
                <a:uFillTx/>
                <a:latin typeface="+mn-lt"/>
                <a:ea typeface="+mn-ea"/>
                <a:cs typeface="+mn-cs"/>
              </a:rPr>
              <a:t>”</a:t>
            </a:r>
            <a:endParaRPr kumimoji="0" lang="en-US" sz="1400" i="0" u="none" strike="noStrike" kern="1200" cap="none" spc="0" normalizeH="0" baseline="0" noProof="0" dirty="0" smtClean="0">
              <a:ln>
                <a:noFill/>
              </a:ln>
              <a:solidFill>
                <a:schemeClr val="tx2"/>
              </a:solidFill>
              <a:effectLst/>
              <a:uLnTx/>
              <a:uFillTx/>
              <a:latin typeface="+mn-lt"/>
              <a:ea typeface="+mn-ea"/>
              <a:cs typeface="+mn-cs"/>
            </a:endParaRPr>
          </a:p>
          <a:p>
            <a:pPr marL="365760" marR="0" lvl="0" indent="-256032" algn="l" defTabSz="914400" rtl="0" eaLnBrk="1" fontAlgn="auto" latinLnBrk="0" hangingPunct="1">
              <a:lnSpc>
                <a:spcPct val="100000"/>
              </a:lnSpc>
              <a:spcBef>
                <a:spcPts val="300"/>
              </a:spcBef>
              <a:spcAft>
                <a:spcPts val="0"/>
              </a:spcAft>
              <a:buClr>
                <a:schemeClr val="accent3"/>
              </a:buClr>
              <a:buSzTx/>
              <a:tabLst/>
              <a:defRPr/>
            </a:pPr>
            <a:r>
              <a:rPr lang="en-US" sz="1400" b="0" dirty="0" smtClean="0">
                <a:solidFill>
                  <a:schemeClr val="tx2"/>
                </a:solidFill>
              </a:rPr>
              <a:t>	F. Height=.788(40)+34.7=66.22</a:t>
            </a:r>
          </a:p>
          <a:p>
            <a:pPr marL="365760" marR="0" lvl="0" indent="-256032" algn="l" defTabSz="914400" rtl="0" eaLnBrk="1" fontAlgn="auto" latinLnBrk="0" hangingPunct="1">
              <a:lnSpc>
                <a:spcPct val="100000"/>
              </a:lnSpc>
              <a:spcBef>
                <a:spcPts val="300"/>
              </a:spcBef>
              <a:spcAft>
                <a:spcPts val="0"/>
              </a:spcAft>
              <a:buClr>
                <a:schemeClr val="accent3"/>
              </a:buClr>
              <a:buSzTx/>
              <a:tabLst/>
              <a:defRPr/>
            </a:pPr>
            <a:r>
              <a:rPr kumimoji="0" lang="en-US" sz="1400" i="0" u="none" strike="noStrike" kern="1200" cap="none" spc="0" normalizeH="0" baseline="0" noProof="0" dirty="0" smtClean="0">
                <a:ln>
                  <a:noFill/>
                </a:ln>
                <a:solidFill>
                  <a:schemeClr val="tx2"/>
                </a:solidFill>
                <a:effectLst/>
                <a:uLnTx/>
                <a:uFillTx/>
                <a:latin typeface="+mn-lt"/>
                <a:ea typeface="+mn-ea"/>
                <a:cs typeface="+mn-cs"/>
              </a:rPr>
              <a:t>		67.75-66.22=</a:t>
            </a:r>
            <a:r>
              <a:rPr lang="en-US" sz="1400" b="1" dirty="0" smtClean="0">
                <a:solidFill>
                  <a:schemeClr val="tx2"/>
                </a:solidFill>
              </a:rPr>
              <a:t>1.53</a:t>
            </a:r>
            <a:r>
              <a:rPr kumimoji="0" lang="en-US" sz="1400" b="1" i="0" u="none" strike="noStrike" kern="1200" cap="none" spc="0" normalizeH="0" baseline="0" noProof="0" dirty="0" smtClean="0">
                <a:ln>
                  <a:noFill/>
                </a:ln>
                <a:solidFill>
                  <a:schemeClr val="tx2"/>
                </a:solidFill>
                <a:effectLst/>
                <a:uLnTx/>
                <a:uFillTx/>
                <a:latin typeface="+mn-lt"/>
                <a:ea typeface="+mn-ea"/>
                <a:cs typeface="+mn-cs"/>
              </a:rPr>
              <a:t>”</a:t>
            </a:r>
            <a:endParaRPr kumimoji="0" lang="en-US" sz="1400" b="0" i="0" u="none" strike="noStrike" kern="1200" cap="none" spc="0" normalizeH="0" baseline="0" noProof="0" dirty="0" smtClean="0">
              <a:ln>
                <a:noFill/>
              </a:ln>
              <a:solidFill>
                <a:schemeClr val="tx2"/>
              </a:solidFill>
              <a:effectLst/>
              <a:uLnTx/>
              <a:uFillTx/>
              <a:latin typeface="+mn-lt"/>
              <a:ea typeface="+mn-ea"/>
              <a:cs typeface="+mn-cs"/>
            </a:endParaRPr>
          </a:p>
          <a:p>
            <a:pPr marL="365760" marR="0" lvl="0" indent="-256032" algn="l" defTabSz="914400" rtl="0" eaLnBrk="1" fontAlgn="auto" latinLnBrk="0" hangingPunct="1">
              <a:lnSpc>
                <a:spcPct val="100000"/>
              </a:lnSpc>
              <a:spcBef>
                <a:spcPts val="300"/>
              </a:spcBef>
              <a:spcAft>
                <a:spcPts val="0"/>
              </a:spcAft>
              <a:buClr>
                <a:schemeClr val="accent3"/>
              </a:buClr>
              <a:buSzTx/>
              <a:buFont typeface="Georgia"/>
              <a:buNone/>
              <a:tabLst/>
              <a:defRPr/>
            </a:pPr>
            <a:r>
              <a:rPr kumimoji="0" lang="en-US" sz="2800" b="0" i="0" u="none" strike="noStrike" kern="1200" cap="none" spc="0" normalizeH="0" baseline="0" noProof="0" dirty="0" smtClean="0">
                <a:ln>
                  <a:noFill/>
                </a:ln>
                <a:solidFill>
                  <a:schemeClr val="tx2"/>
                </a:solidFill>
                <a:effectLst/>
                <a:uLnTx/>
                <a:uFillTx/>
                <a:latin typeface="+mn-lt"/>
                <a:ea typeface="+mn-ea"/>
                <a:cs typeface="+mn-cs"/>
              </a:rPr>
              <a:t> </a:t>
            </a:r>
            <a:endParaRPr kumimoji="0" lang="en-US" sz="1400" b="0" i="0" u="none" strike="noStrike" kern="1200" cap="none" spc="0" normalizeH="0" baseline="0" noProof="0" dirty="0">
              <a:ln>
                <a:noFill/>
              </a:ln>
              <a:solidFill>
                <a:schemeClr val="tx2"/>
              </a:solidFill>
              <a:effectLst/>
              <a:uLnTx/>
              <a:uFillTx/>
              <a:latin typeface="+mn-lt"/>
              <a:ea typeface="+mn-ea"/>
              <a:cs typeface="+mn-cs"/>
            </a:endParaRPr>
          </a:p>
        </p:txBody>
      </p:sp>
      <p:sp>
        <p:nvSpPr>
          <p:cNvPr id="8" name="Rectangle 7"/>
          <p:cNvSpPr/>
          <p:nvPr/>
        </p:nvSpPr>
        <p:spPr>
          <a:xfrm>
            <a:off x="2667000" y="3124200"/>
            <a:ext cx="838200" cy="3048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2667000" y="3657600"/>
            <a:ext cx="838200" cy="3048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2438400" y="5029200"/>
            <a:ext cx="838200" cy="3048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2667000" y="5562600"/>
            <a:ext cx="838200" cy="3048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6629400" y="3200400"/>
            <a:ext cx="838200" cy="3048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6553200" y="3733800"/>
            <a:ext cx="838200" cy="3048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2"/>
          <p:cNvSpPr txBox="1">
            <a:spLocks/>
          </p:cNvSpPr>
          <p:nvPr/>
        </p:nvSpPr>
        <p:spPr>
          <a:xfrm>
            <a:off x="4648200" y="4343400"/>
            <a:ext cx="3886200" cy="2362200"/>
          </a:xfrm>
          <a:prstGeom prst="rect">
            <a:avLst/>
          </a:prstGeom>
        </p:spPr>
        <p:style>
          <a:lnRef idx="2">
            <a:schemeClr val="accent6"/>
          </a:lnRef>
          <a:fillRef idx="1">
            <a:schemeClr val="lt1"/>
          </a:fillRef>
          <a:effectRef idx="0">
            <a:schemeClr val="accent6"/>
          </a:effectRef>
          <a:fontRef idx="minor">
            <a:schemeClr val="dk1"/>
          </a:fontRef>
        </p:style>
        <p:txBody>
          <a:bodyPr vert="horz">
            <a:normAutofit lnSpcReduction="10000"/>
          </a:bodyPr>
          <a:lstStyle/>
          <a:p>
            <a:pPr marL="365760" marR="0" lvl="0" indent="-256032" algn="l" defTabSz="914400" rtl="0" eaLnBrk="1" fontAlgn="auto" latinLnBrk="0" hangingPunct="1">
              <a:lnSpc>
                <a:spcPct val="100000"/>
              </a:lnSpc>
              <a:spcBef>
                <a:spcPts val="300"/>
              </a:spcBef>
              <a:spcAft>
                <a:spcPts val="0"/>
              </a:spcAft>
              <a:buClr>
                <a:schemeClr val="accent4"/>
              </a:buClr>
              <a:buSzTx/>
              <a:buFont typeface="Arial" pitchFamily="34" charset="0"/>
              <a:buChar char="•"/>
              <a:tabLst/>
              <a:defRPr/>
            </a:pPr>
            <a:r>
              <a:rPr lang="en-US" sz="2000" noProof="0" dirty="0" smtClean="0">
                <a:solidFill>
                  <a:schemeClr val="tx2"/>
                </a:solidFill>
              </a:rPr>
              <a:t>Arm Span predictions are underestimates</a:t>
            </a:r>
          </a:p>
          <a:p>
            <a:pPr marL="365760" marR="0" lvl="0" indent="-256032" algn="l" defTabSz="914400" rtl="0" eaLnBrk="1" fontAlgn="auto" latinLnBrk="0" hangingPunct="1">
              <a:lnSpc>
                <a:spcPct val="100000"/>
              </a:lnSpc>
              <a:spcBef>
                <a:spcPts val="300"/>
              </a:spcBef>
              <a:spcAft>
                <a:spcPts val="0"/>
              </a:spcAft>
              <a:buClr>
                <a:schemeClr val="accent4"/>
              </a:buClr>
              <a:buSzTx/>
              <a:buFont typeface="Arial" pitchFamily="34" charset="0"/>
              <a:buChar char="•"/>
              <a:tabLst/>
              <a:defRPr/>
            </a:pPr>
            <a:r>
              <a:rPr kumimoji="0" lang="en-US" sz="2000" b="0" i="0" u="none" strike="noStrike" kern="1200" cap="none" spc="0" normalizeH="0" baseline="0" dirty="0" smtClean="0">
                <a:ln>
                  <a:noFill/>
                </a:ln>
                <a:solidFill>
                  <a:schemeClr val="tx2"/>
                </a:solidFill>
                <a:effectLst/>
                <a:uLnTx/>
                <a:uFillTx/>
                <a:latin typeface="+mn-lt"/>
                <a:ea typeface="+mn-ea"/>
                <a:cs typeface="+mn-cs"/>
              </a:rPr>
              <a:t>Knee</a:t>
            </a:r>
            <a:r>
              <a:rPr kumimoji="0" lang="en-US" sz="2000" b="0" i="0" u="none" strike="noStrike" kern="1200" cap="none" spc="0" normalizeH="0" dirty="0" smtClean="0">
                <a:ln>
                  <a:noFill/>
                </a:ln>
                <a:solidFill>
                  <a:schemeClr val="tx2"/>
                </a:solidFill>
                <a:effectLst/>
                <a:uLnTx/>
                <a:uFillTx/>
                <a:latin typeface="+mn-lt"/>
                <a:ea typeface="+mn-ea"/>
                <a:cs typeface="+mn-cs"/>
              </a:rPr>
              <a:t> predictions are underestimates</a:t>
            </a:r>
          </a:p>
          <a:p>
            <a:pPr marL="365760" marR="0" lvl="0" indent="-256032" algn="l" defTabSz="914400" rtl="0" eaLnBrk="1" fontAlgn="auto" latinLnBrk="0" hangingPunct="1">
              <a:lnSpc>
                <a:spcPct val="100000"/>
              </a:lnSpc>
              <a:spcBef>
                <a:spcPts val="300"/>
              </a:spcBef>
              <a:spcAft>
                <a:spcPts val="0"/>
              </a:spcAft>
              <a:buClr>
                <a:schemeClr val="accent4"/>
              </a:buClr>
              <a:buSzTx/>
              <a:buFont typeface="Arial" pitchFamily="34" charset="0"/>
              <a:buChar char="•"/>
              <a:tabLst/>
              <a:defRPr/>
            </a:pPr>
            <a:r>
              <a:rPr lang="en-US" sz="2000" baseline="0" noProof="0" dirty="0" smtClean="0">
                <a:solidFill>
                  <a:schemeClr val="tx2"/>
                </a:solidFill>
              </a:rPr>
              <a:t>Leg</a:t>
            </a:r>
            <a:r>
              <a:rPr lang="en-US" sz="2000" noProof="0" dirty="0" smtClean="0">
                <a:solidFill>
                  <a:schemeClr val="tx2"/>
                </a:solidFill>
              </a:rPr>
              <a:t> Length prediction for: regular LSRL is overestimate, female LSRL is underestimate</a:t>
            </a:r>
            <a:endParaRPr kumimoji="0" lang="en-US" sz="1200" b="0" i="0" u="none" strike="noStrike" kern="1200" cap="none" spc="0" normalizeH="0" baseline="0" noProof="0" dirty="0">
              <a:ln>
                <a:noFill/>
              </a:ln>
              <a:solidFill>
                <a:schemeClr val="tx2"/>
              </a:solidFill>
              <a:effectLst/>
              <a:uLnTx/>
              <a:uFillTx/>
              <a:latin typeface="+mn-lt"/>
              <a:ea typeface="+mn-ea"/>
              <a:cs typeface="+mn-cs"/>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solidFill>
              </a:rPr>
              <a:t>The Best Model: Arm Span</a:t>
            </a:r>
            <a:endParaRPr lang="en-US" dirty="0">
              <a:solidFill>
                <a:schemeClr val="accent1"/>
              </a:solidFill>
            </a:endParaRPr>
          </a:p>
        </p:txBody>
      </p:sp>
      <p:sp>
        <p:nvSpPr>
          <p:cNvPr id="4" name="Content Placeholder 3"/>
          <p:cNvSpPr>
            <a:spLocks noGrp="1"/>
          </p:cNvSpPr>
          <p:nvPr>
            <p:ph idx="1"/>
          </p:nvPr>
        </p:nvSpPr>
        <p:spPr/>
        <p:txBody>
          <a:bodyPr/>
          <a:lstStyle/>
          <a:p>
            <a:r>
              <a:rPr lang="en-US" dirty="0" smtClean="0">
                <a:solidFill>
                  <a:schemeClr val="tx2"/>
                </a:solidFill>
              </a:rPr>
              <a:t>Correlation of 0.927</a:t>
            </a:r>
          </a:p>
          <a:p>
            <a:r>
              <a:rPr lang="en-US" dirty="0" smtClean="0">
                <a:solidFill>
                  <a:schemeClr val="tx2"/>
                </a:solidFill>
              </a:rPr>
              <a:t>Very scattered residual graph</a:t>
            </a:r>
          </a:p>
          <a:p>
            <a:r>
              <a:rPr lang="en-US" dirty="0" smtClean="0">
                <a:solidFill>
                  <a:schemeClr val="tx2"/>
                </a:solidFill>
              </a:rPr>
              <a:t>Gender correlations strong and moderately strong</a:t>
            </a:r>
          </a:p>
          <a:p>
            <a:r>
              <a:rPr lang="en-US" dirty="0" smtClean="0">
                <a:solidFill>
                  <a:schemeClr val="tx2"/>
                </a:solidFill>
              </a:rPr>
              <a:t>Smallest Residual when compared with </a:t>
            </a:r>
            <a:r>
              <a:rPr lang="en-US" dirty="0" err="1" smtClean="0">
                <a:solidFill>
                  <a:schemeClr val="tx2"/>
                </a:solidFill>
              </a:rPr>
              <a:t>actuals</a:t>
            </a:r>
            <a:r>
              <a:rPr lang="en-US" dirty="0" smtClean="0">
                <a:solidFill>
                  <a:schemeClr val="tx2"/>
                </a:solidFill>
              </a:rPr>
              <a:t> of Kristen, Katie and Bridget</a:t>
            </a:r>
            <a:endParaRPr lang="en-US" dirty="0">
              <a:solidFill>
                <a:schemeClr val="tx2"/>
              </a:solidFill>
            </a:endParaRPr>
          </a:p>
        </p:txBody>
      </p:sp>
      <p:pic>
        <p:nvPicPr>
          <p:cNvPr id="1026" name="Picture 2" descr="http://www.olympictkdmma.com/TrophyClipart.jpg"/>
          <p:cNvPicPr>
            <a:picLocks noChangeAspect="1" noChangeArrowheads="1"/>
          </p:cNvPicPr>
          <p:nvPr/>
        </p:nvPicPr>
        <p:blipFill>
          <a:blip r:embed="rId2" cstate="print"/>
          <a:srcRect/>
          <a:stretch>
            <a:fillRect/>
          </a:stretch>
        </p:blipFill>
        <p:spPr bwMode="auto">
          <a:xfrm>
            <a:off x="7543800" y="457200"/>
            <a:ext cx="1190625" cy="1428750"/>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2"/>
          </a:lnRef>
          <a:fillRef idx="3">
            <a:schemeClr val="accent2"/>
          </a:fillRef>
          <a:effectRef idx="3">
            <a:schemeClr val="accent2"/>
          </a:effectRef>
          <a:fontRef idx="minor">
            <a:schemeClr val="lt1"/>
          </a:fontRef>
        </p:style>
        <p:txBody>
          <a:bodyPr/>
          <a:lstStyle/>
          <a:p>
            <a:r>
              <a:rPr lang="en-US" dirty="0" smtClean="0"/>
              <a:t>Prediction: Ms. Mattern</a:t>
            </a:r>
            <a:endParaRPr lang="en-US" dirty="0"/>
          </a:p>
        </p:txBody>
      </p:sp>
      <p:sp>
        <p:nvSpPr>
          <p:cNvPr id="5" name="Content Placeholder 4"/>
          <p:cNvSpPr>
            <a:spLocks noGrp="1"/>
          </p:cNvSpPr>
          <p:nvPr>
            <p:ph idx="1"/>
          </p:nvPr>
        </p:nvSpPr>
        <p:spPr/>
        <p:style>
          <a:lnRef idx="1">
            <a:schemeClr val="accent1"/>
          </a:lnRef>
          <a:fillRef idx="3">
            <a:schemeClr val="accent1"/>
          </a:fillRef>
          <a:effectRef idx="2">
            <a:schemeClr val="accent1"/>
          </a:effectRef>
          <a:fontRef idx="minor">
            <a:schemeClr val="lt1"/>
          </a:fontRef>
        </p:style>
        <p:txBody>
          <a:bodyPr>
            <a:normAutofit/>
          </a:bodyPr>
          <a:lstStyle/>
          <a:p>
            <a:r>
              <a:rPr lang="en-US" sz="2400" dirty="0" smtClean="0">
                <a:solidFill>
                  <a:schemeClr val="bg1"/>
                </a:solidFill>
              </a:rPr>
              <a:t>In order to predict Ms. Mattern’s height, we used the line of best fit model of the overall as well as the female line for each of the arm, knee, and leg measurements</a:t>
            </a:r>
          </a:p>
          <a:p>
            <a:pPr lvl="1"/>
            <a:r>
              <a:rPr lang="en-US" sz="2000" dirty="0" smtClean="0">
                <a:solidFill>
                  <a:schemeClr val="bg1"/>
                </a:solidFill>
              </a:rPr>
              <a:t>ARM:</a:t>
            </a:r>
          </a:p>
          <a:p>
            <a:pPr lvl="2"/>
            <a:r>
              <a:rPr lang="en-US" sz="2000" dirty="0" smtClean="0">
                <a:solidFill>
                  <a:schemeClr val="bg1"/>
                </a:solidFill>
              </a:rPr>
              <a:t>Overall - Ŷ= 0.817(69.5) + 12.5 = 69.3 inches</a:t>
            </a:r>
          </a:p>
          <a:p>
            <a:pPr lvl="2"/>
            <a:r>
              <a:rPr lang="en-US" sz="2000" dirty="0" smtClean="0">
                <a:solidFill>
                  <a:schemeClr val="bg1"/>
                </a:solidFill>
              </a:rPr>
              <a:t>Female - Ŷ= 0.577 (69.5) + 27.6 = 67.7 inches</a:t>
            </a:r>
          </a:p>
          <a:p>
            <a:pPr lvl="1"/>
            <a:r>
              <a:rPr lang="en-US" sz="2000" dirty="0" smtClean="0">
                <a:solidFill>
                  <a:schemeClr val="bg1"/>
                </a:solidFill>
              </a:rPr>
              <a:t>KNEE:</a:t>
            </a:r>
          </a:p>
          <a:p>
            <a:pPr lvl="2"/>
            <a:r>
              <a:rPr lang="en-US" sz="2000" dirty="0" smtClean="0">
                <a:solidFill>
                  <a:schemeClr val="bg1"/>
                </a:solidFill>
              </a:rPr>
              <a:t>Overall - Ŷ= 1.29(17) + 47 = 68.93 inches</a:t>
            </a:r>
          </a:p>
          <a:p>
            <a:pPr lvl="2"/>
            <a:r>
              <a:rPr lang="en-US" sz="2000" dirty="0" smtClean="0">
                <a:solidFill>
                  <a:schemeClr val="bg1"/>
                </a:solidFill>
              </a:rPr>
              <a:t>Female - Ŷ= 0.487(17) + 57.3 = 65.58 inches</a:t>
            </a:r>
          </a:p>
          <a:p>
            <a:pPr lvl="1"/>
            <a:r>
              <a:rPr lang="en-US" sz="2000" dirty="0" smtClean="0">
                <a:solidFill>
                  <a:schemeClr val="bg1"/>
                </a:solidFill>
              </a:rPr>
              <a:t>Leg</a:t>
            </a:r>
          </a:p>
          <a:p>
            <a:pPr lvl="2"/>
            <a:r>
              <a:rPr lang="en-US" sz="2000" dirty="0" smtClean="0">
                <a:solidFill>
                  <a:schemeClr val="bg1"/>
                </a:solidFill>
              </a:rPr>
              <a:t>Overall - Ŷ= 1.282(40.5) + 16.6 = 68.5 inches</a:t>
            </a:r>
          </a:p>
          <a:p>
            <a:pPr lvl="2"/>
            <a:r>
              <a:rPr lang="en-US" sz="2000" dirty="0" smtClean="0">
                <a:solidFill>
                  <a:schemeClr val="bg1"/>
                </a:solidFill>
              </a:rPr>
              <a:t>Female - Ŷ= 0.788 (40.5) + 34.7 = 66.6 inches</a:t>
            </a:r>
          </a:p>
        </p:txBody>
      </p:sp>
      <p:sp>
        <p:nvSpPr>
          <p:cNvPr id="4" name="TextBox 3"/>
          <p:cNvSpPr txBox="1"/>
          <p:nvPr/>
        </p:nvSpPr>
        <p:spPr>
          <a:xfrm rot="1418827">
            <a:off x="6938108" y="1196180"/>
            <a:ext cx="2151050" cy="369332"/>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en-US" dirty="0" smtClean="0">
                <a:solidFill>
                  <a:schemeClr val="tx2"/>
                </a:solidFill>
                <a:effectLst>
                  <a:outerShdw blurRad="38100" dist="38100" dir="2700000" algn="tl">
                    <a:srgbClr val="000000">
                      <a:alpha val="43137"/>
                    </a:srgbClr>
                  </a:outerShdw>
                </a:effectLst>
              </a:rPr>
              <a:t>NOT </a:t>
            </a:r>
            <a:r>
              <a:rPr lang="en-US" dirty="0" smtClean="0">
                <a:solidFill>
                  <a:schemeClr val="tx2"/>
                </a:solidFill>
                <a:effectLst>
                  <a:outerShdw blurRad="38100" dist="38100" dir="2700000" algn="tl">
                    <a:srgbClr val="000000">
                      <a:alpha val="43137"/>
                    </a:srgbClr>
                  </a:outerShdw>
                </a:effectLst>
              </a:rPr>
              <a:t>CONFIDENT</a:t>
            </a:r>
            <a:endParaRPr lang="en-US" dirty="0">
              <a:solidFill>
                <a:schemeClr val="tx2"/>
              </a:solidFill>
              <a:effectLst>
                <a:outerShdw blurRad="38100" dist="38100" dir="2700000" algn="tl">
                  <a:srgbClr val="000000">
                    <a:alpha val="43137"/>
                  </a:srgbClr>
                </a:outerShdw>
              </a:effectLst>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1"/>
          </a:lnRef>
          <a:fillRef idx="3">
            <a:schemeClr val="accent1"/>
          </a:fillRef>
          <a:effectRef idx="3">
            <a:schemeClr val="accent1"/>
          </a:effectRef>
          <a:fontRef idx="minor">
            <a:schemeClr val="lt1"/>
          </a:fontRef>
        </p:style>
        <p:txBody>
          <a:bodyPr/>
          <a:lstStyle/>
          <a:p>
            <a:r>
              <a:rPr lang="en-US" dirty="0" smtClean="0"/>
              <a:t>Prediction: Mr. Timmons</a:t>
            </a:r>
            <a:endParaRPr lang="en-US" dirty="0"/>
          </a:p>
        </p:txBody>
      </p:sp>
      <p:sp>
        <p:nvSpPr>
          <p:cNvPr id="5" name="Content Placeholder 4"/>
          <p:cNvSpPr>
            <a:spLocks noGrp="1"/>
          </p:cNvSpPr>
          <p:nvPr>
            <p:ph idx="1"/>
          </p:nvPr>
        </p:nvSpPr>
        <p:spPr/>
        <p:style>
          <a:lnRef idx="1">
            <a:schemeClr val="accent2"/>
          </a:lnRef>
          <a:fillRef idx="3">
            <a:schemeClr val="accent2"/>
          </a:fillRef>
          <a:effectRef idx="2">
            <a:schemeClr val="accent2"/>
          </a:effectRef>
          <a:fontRef idx="minor">
            <a:schemeClr val="lt1"/>
          </a:fontRef>
        </p:style>
        <p:txBody>
          <a:bodyPr/>
          <a:lstStyle/>
          <a:p>
            <a:r>
              <a:rPr lang="en-US" sz="2400" dirty="0" smtClean="0">
                <a:solidFill>
                  <a:schemeClr val="bg1"/>
                </a:solidFill>
              </a:rPr>
              <a:t>In order to predict Mr. Timmons’ height, we used the line of best fit model of the overall as well as the male line for each of the arm, knee, and leg measurements</a:t>
            </a:r>
          </a:p>
          <a:p>
            <a:pPr lvl="1"/>
            <a:r>
              <a:rPr lang="en-US" sz="2000" dirty="0" smtClean="0">
                <a:solidFill>
                  <a:schemeClr val="bg1"/>
                </a:solidFill>
              </a:rPr>
              <a:t>ARM:</a:t>
            </a:r>
          </a:p>
          <a:p>
            <a:pPr lvl="2"/>
            <a:r>
              <a:rPr lang="en-US" sz="2000" dirty="0" smtClean="0">
                <a:solidFill>
                  <a:schemeClr val="bg1"/>
                </a:solidFill>
              </a:rPr>
              <a:t>Overall - Ŷ= 0.817(73.75) + 12.5 = 72.8 inches</a:t>
            </a:r>
          </a:p>
          <a:p>
            <a:pPr lvl="2"/>
            <a:r>
              <a:rPr lang="en-US" sz="2000" dirty="0" smtClean="0">
                <a:solidFill>
                  <a:schemeClr val="bg1"/>
                </a:solidFill>
              </a:rPr>
              <a:t>Male - Ŷ= 0.941(73.75) + 47 = 73.6 inches</a:t>
            </a:r>
          </a:p>
          <a:p>
            <a:pPr lvl="1"/>
            <a:r>
              <a:rPr lang="en-US" sz="2000" dirty="0" smtClean="0">
                <a:solidFill>
                  <a:schemeClr val="bg1"/>
                </a:solidFill>
              </a:rPr>
              <a:t>KNEE:</a:t>
            </a:r>
          </a:p>
          <a:p>
            <a:pPr lvl="2"/>
            <a:r>
              <a:rPr lang="en-US" sz="2000" dirty="0" smtClean="0">
                <a:solidFill>
                  <a:schemeClr val="bg1"/>
                </a:solidFill>
              </a:rPr>
              <a:t>Overall – Ŷ= 1.29(14.75) + 47 = 66.0 inches</a:t>
            </a:r>
            <a:br>
              <a:rPr lang="en-US" sz="2000" dirty="0" smtClean="0">
                <a:solidFill>
                  <a:schemeClr val="bg1"/>
                </a:solidFill>
              </a:rPr>
            </a:br>
            <a:r>
              <a:rPr lang="en-US" sz="2000" dirty="0" smtClean="0">
                <a:solidFill>
                  <a:schemeClr val="bg1"/>
                </a:solidFill>
              </a:rPr>
              <a:t>Male - Ŷ= 1.8(14.75) + 42.65 = 69.2 inches</a:t>
            </a:r>
          </a:p>
          <a:p>
            <a:pPr lvl="1"/>
            <a:r>
              <a:rPr lang="en-US" sz="2000" dirty="0" smtClean="0">
                <a:solidFill>
                  <a:schemeClr val="bg1"/>
                </a:solidFill>
              </a:rPr>
              <a:t>LEG:</a:t>
            </a:r>
          </a:p>
          <a:p>
            <a:pPr lvl="2"/>
            <a:r>
              <a:rPr lang="en-US" sz="2000" dirty="0" smtClean="0">
                <a:solidFill>
                  <a:schemeClr val="bg1"/>
                </a:solidFill>
              </a:rPr>
              <a:t>Overall - Ŷ= 1.282(39.5) + 16.6 = 67.2 inches</a:t>
            </a:r>
          </a:p>
          <a:p>
            <a:pPr lvl="2"/>
            <a:r>
              <a:rPr lang="en-US" sz="2000" dirty="0" smtClean="0">
                <a:solidFill>
                  <a:schemeClr val="bg1"/>
                </a:solidFill>
              </a:rPr>
              <a:t>Male - Ŷ= 1.635(39.5) + 3.6 = 68.2 inches</a:t>
            </a:r>
          </a:p>
          <a:p>
            <a:endParaRPr lang="en-US" dirty="0">
              <a:solidFill>
                <a:schemeClr val="bg1"/>
              </a:solidFill>
            </a:endParaRPr>
          </a:p>
        </p:txBody>
      </p:sp>
      <p:sp>
        <p:nvSpPr>
          <p:cNvPr id="4" name="TextBox 3"/>
          <p:cNvSpPr txBox="1"/>
          <p:nvPr/>
        </p:nvSpPr>
        <p:spPr>
          <a:xfrm rot="1418827">
            <a:off x="7080692" y="1204745"/>
            <a:ext cx="1905000" cy="369332"/>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en-US" dirty="0" smtClean="0">
                <a:solidFill>
                  <a:schemeClr val="tx2"/>
                </a:solidFill>
                <a:effectLst>
                  <a:outerShdw blurRad="38100" dist="38100" dir="2700000" algn="tl">
                    <a:srgbClr val="000000">
                      <a:alpha val="43137"/>
                    </a:srgbClr>
                  </a:outerShdw>
                </a:effectLst>
              </a:rPr>
              <a:t>CONFIDENT</a:t>
            </a:r>
            <a:endParaRPr lang="en-US" dirty="0">
              <a:solidFill>
                <a:schemeClr val="tx2"/>
              </a:solidFill>
              <a:effectLst>
                <a:outerShdw blurRad="38100" dist="38100" dir="2700000" algn="tl">
                  <a:srgbClr val="000000">
                    <a:alpha val="43137"/>
                  </a:srgbClr>
                </a:outerShdw>
              </a:effectLst>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Three Measurements: </a:t>
            </a:r>
            <a:r>
              <a:rPr lang="en-US" sz="2800" dirty="0" smtClean="0"/>
              <a:t>Nearest ¼ Inch</a:t>
            </a:r>
            <a:endParaRPr lang="en-US" sz="2800" dirty="0"/>
          </a:p>
        </p:txBody>
      </p:sp>
      <p:graphicFrame>
        <p:nvGraphicFramePr>
          <p:cNvPr id="4" name="Diagram 3"/>
          <p:cNvGraphicFramePr/>
          <p:nvPr/>
        </p:nvGraphicFramePr>
        <p:xfrm>
          <a:off x="304800" y="1905000"/>
          <a:ext cx="8534400" cy="48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026" name="Picture 2" descr="C:\Users\Lawlor Family\AppData\Local\Microsoft\Windows\Temporary Internet Files\Content.IE5\FBJJMZ1O\MC900232723[1].wmf"/>
          <p:cNvPicPr>
            <a:picLocks noChangeAspect="1" noChangeArrowheads="1"/>
          </p:cNvPicPr>
          <p:nvPr/>
        </p:nvPicPr>
        <p:blipFill>
          <a:blip r:embed="rId7" cstate="print"/>
          <a:srcRect/>
          <a:stretch>
            <a:fillRect/>
          </a:stretch>
        </p:blipFill>
        <p:spPr bwMode="auto">
          <a:xfrm>
            <a:off x="6781800" y="228600"/>
            <a:ext cx="2026265" cy="1068309"/>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3"/>
                </a:solidFill>
              </a:rPr>
              <a:t>Model One: Arm Span</a:t>
            </a:r>
            <a:endParaRPr lang="en-US" dirty="0">
              <a:solidFill>
                <a:schemeClr val="accent3"/>
              </a:solidFill>
            </a:endParaRPr>
          </a:p>
        </p:txBody>
      </p:sp>
      <p:pic>
        <p:nvPicPr>
          <p:cNvPr id="4098" name="Picture 2" descr="http://students.ed.uiuc.edu/strysick/arm_files/image002.jpg"/>
          <p:cNvPicPr>
            <a:picLocks noChangeAspect="1" noChangeArrowheads="1"/>
          </p:cNvPicPr>
          <p:nvPr/>
        </p:nvPicPr>
        <p:blipFill>
          <a:blip r:embed="rId2" cstate="print"/>
          <a:srcRect l="55652" t="7655" r="2609" b="11962"/>
          <a:stretch>
            <a:fillRect/>
          </a:stretch>
        </p:blipFill>
        <p:spPr bwMode="auto">
          <a:xfrm>
            <a:off x="7391400" y="533400"/>
            <a:ext cx="1447800" cy="1600200"/>
          </a:xfrm>
          <a:prstGeom prst="rect">
            <a:avLst/>
          </a:prstGeom>
          <a:noFill/>
        </p:spPr>
      </p:pic>
      <p:pic>
        <p:nvPicPr>
          <p:cNvPr id="8" name="Picture 7"/>
          <p:cNvPicPr/>
          <p:nvPr/>
        </p:nvPicPr>
        <p:blipFill>
          <a:blip r:embed="rId3" cstate="print"/>
          <a:srcRect/>
          <a:stretch>
            <a:fillRect/>
          </a:stretch>
        </p:blipFill>
        <p:spPr bwMode="auto">
          <a:xfrm>
            <a:off x="304800" y="2133600"/>
            <a:ext cx="4648200" cy="4267200"/>
          </a:xfrm>
          <a:prstGeom prst="rect">
            <a:avLst/>
          </a:prstGeom>
          <a:noFill/>
          <a:ln w="9525">
            <a:noFill/>
            <a:miter lim="800000"/>
            <a:headEnd/>
            <a:tailEnd/>
          </a:ln>
        </p:spPr>
      </p:pic>
      <p:sp>
        <p:nvSpPr>
          <p:cNvPr id="9" name="TextBox 8"/>
          <p:cNvSpPr txBox="1"/>
          <p:nvPr/>
        </p:nvSpPr>
        <p:spPr>
          <a:xfrm>
            <a:off x="5715000" y="2743200"/>
            <a:ext cx="3048000" cy="1754326"/>
          </a:xfrm>
          <a:prstGeom prst="rect">
            <a:avLst/>
          </a:prstGeom>
          <a:ln>
            <a:solidFill>
              <a:schemeClr val="tx2"/>
            </a:solidFill>
          </a:ln>
        </p:spPr>
        <p:style>
          <a:lnRef idx="2">
            <a:schemeClr val="accent6"/>
          </a:lnRef>
          <a:fillRef idx="1">
            <a:schemeClr val="lt1"/>
          </a:fillRef>
          <a:effectRef idx="0">
            <a:schemeClr val="accent6"/>
          </a:effectRef>
          <a:fontRef idx="minor">
            <a:schemeClr val="dk1"/>
          </a:fontRef>
        </p:style>
        <p:txBody>
          <a:bodyPr wrap="square" rtlCol="0">
            <a:spAutoFit/>
          </a:bodyPr>
          <a:lstStyle/>
          <a:p>
            <a:pPr>
              <a:buFont typeface="Arial" pitchFamily="34" charset="0"/>
              <a:buChar char="•"/>
            </a:pPr>
            <a:r>
              <a:rPr lang="en-US" dirty="0" smtClean="0">
                <a:solidFill>
                  <a:schemeClr val="accent3"/>
                </a:solidFill>
              </a:rPr>
              <a:t>Linear, Positive, Strong</a:t>
            </a:r>
          </a:p>
          <a:p>
            <a:pPr>
              <a:buFont typeface="Arial" pitchFamily="34" charset="0"/>
              <a:buChar char="•"/>
            </a:pPr>
            <a:r>
              <a:rPr lang="en-US" dirty="0" smtClean="0">
                <a:solidFill>
                  <a:schemeClr val="accent3"/>
                </a:solidFill>
              </a:rPr>
              <a:t>Outliers: High Leverage and Influential Points</a:t>
            </a:r>
          </a:p>
          <a:p>
            <a:pPr>
              <a:buFont typeface="Arial" pitchFamily="34" charset="0"/>
              <a:buChar char="•"/>
            </a:pPr>
            <a:r>
              <a:rPr lang="en-US" dirty="0" smtClean="0">
                <a:solidFill>
                  <a:schemeClr val="accent3"/>
                </a:solidFill>
              </a:rPr>
              <a:t>Correlation: 0.927</a:t>
            </a:r>
          </a:p>
          <a:p>
            <a:pPr>
              <a:buFont typeface="Arial" pitchFamily="34" charset="0"/>
              <a:buChar char="•"/>
            </a:pPr>
            <a:r>
              <a:rPr lang="en-US" dirty="0" smtClean="0">
                <a:solidFill>
                  <a:schemeClr val="accent3"/>
                </a:solidFill>
              </a:rPr>
              <a:t>R</a:t>
            </a:r>
            <a:r>
              <a:rPr lang="en-US" baseline="30000" dirty="0" smtClean="0">
                <a:solidFill>
                  <a:schemeClr val="accent3"/>
                </a:solidFill>
              </a:rPr>
              <a:t>2</a:t>
            </a:r>
            <a:r>
              <a:rPr lang="en-US" dirty="0" smtClean="0">
                <a:solidFill>
                  <a:schemeClr val="accent3"/>
                </a:solidFill>
              </a:rPr>
              <a:t> : 0.86</a:t>
            </a:r>
          </a:p>
          <a:p>
            <a:pPr>
              <a:buFont typeface="Arial" pitchFamily="34" charset="0"/>
              <a:buChar char="•"/>
            </a:pPr>
            <a:r>
              <a:rPr lang="en-US" dirty="0" smtClean="0">
                <a:solidFill>
                  <a:schemeClr val="accent3"/>
                </a:solidFill>
              </a:rPr>
              <a:t>Ŷ=0.817(Arm Span)+12.5</a:t>
            </a:r>
            <a:endParaRPr lang="en-US" dirty="0">
              <a:solidFill>
                <a:schemeClr val="accent3"/>
              </a:solidFill>
            </a:endParaRPr>
          </a:p>
        </p:txBody>
      </p:sp>
      <p:sp>
        <p:nvSpPr>
          <p:cNvPr id="10" name="Oval 9"/>
          <p:cNvSpPr/>
          <p:nvPr/>
        </p:nvSpPr>
        <p:spPr>
          <a:xfrm>
            <a:off x="4267200" y="2438400"/>
            <a:ext cx="152400" cy="152400"/>
          </a:xfrm>
          <a:prstGeom prst="ellipse">
            <a:avLst/>
          </a:prstGeom>
          <a:noFill/>
          <a:ln w="6350"/>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11" name="Oval 10"/>
          <p:cNvSpPr/>
          <p:nvPr/>
        </p:nvSpPr>
        <p:spPr>
          <a:xfrm>
            <a:off x="3657600" y="2514600"/>
            <a:ext cx="152400" cy="152400"/>
          </a:xfrm>
          <a:prstGeom prst="ellipse">
            <a:avLst/>
          </a:prstGeom>
          <a:noFill/>
          <a:ln w="63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3733800" y="2971800"/>
            <a:ext cx="152400" cy="152400"/>
          </a:xfrm>
          <a:prstGeom prst="ellipse">
            <a:avLst/>
          </a:prstGeom>
          <a:noFill/>
          <a:ln w="63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5638800" y="4876800"/>
            <a:ext cx="3200400" cy="923330"/>
          </a:xfrm>
          <a:prstGeom prst="rect">
            <a:avLst/>
          </a:prstGeom>
          <a:ln>
            <a:solidFill>
              <a:schemeClr val="tx2"/>
            </a:solidFill>
          </a:ln>
        </p:spPr>
        <p:style>
          <a:lnRef idx="2">
            <a:schemeClr val="accent6"/>
          </a:lnRef>
          <a:fillRef idx="1">
            <a:schemeClr val="lt1"/>
          </a:fillRef>
          <a:effectRef idx="0">
            <a:schemeClr val="accent6"/>
          </a:effectRef>
          <a:fontRef idx="minor">
            <a:schemeClr val="dk1"/>
          </a:fontRef>
        </p:style>
        <p:txBody>
          <a:bodyPr wrap="square" rtlCol="0">
            <a:spAutoFit/>
          </a:bodyPr>
          <a:lstStyle/>
          <a:p>
            <a:pPr>
              <a:buFont typeface="Arial" pitchFamily="34" charset="0"/>
              <a:buChar char="•"/>
            </a:pPr>
            <a:r>
              <a:rPr lang="en-US" dirty="0" smtClean="0">
                <a:solidFill>
                  <a:schemeClr val="accent3"/>
                </a:solidFill>
              </a:rPr>
              <a:t>Linear model is a best fit</a:t>
            </a:r>
          </a:p>
          <a:p>
            <a:pPr lvl="1">
              <a:buFont typeface="Arial" pitchFamily="34" charset="0"/>
              <a:buChar char="•"/>
            </a:pPr>
            <a:r>
              <a:rPr lang="en-US" dirty="0" smtClean="0">
                <a:solidFill>
                  <a:schemeClr val="accent3"/>
                </a:solidFill>
              </a:rPr>
              <a:t>Scattered Residual Plot</a:t>
            </a:r>
          </a:p>
          <a:p>
            <a:pPr lvl="1">
              <a:buFont typeface="Arial" pitchFamily="34" charset="0"/>
              <a:buChar char="•"/>
            </a:pPr>
            <a:r>
              <a:rPr lang="en-US" dirty="0" smtClean="0">
                <a:solidFill>
                  <a:schemeClr val="accent3"/>
                </a:solidFill>
              </a:rPr>
              <a:t>Strong Correlation</a:t>
            </a:r>
            <a:endParaRPr lang="en-US" dirty="0">
              <a:solidFill>
                <a:schemeClr val="accent3"/>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3"/>
                </a:solidFill>
              </a:rPr>
              <a:t>Model One: Arm Span Gender</a:t>
            </a:r>
            <a:endParaRPr lang="en-US" dirty="0">
              <a:solidFill>
                <a:schemeClr val="accent3"/>
              </a:solidFill>
            </a:endParaRPr>
          </a:p>
        </p:txBody>
      </p:sp>
      <p:pic>
        <p:nvPicPr>
          <p:cNvPr id="4098" name="Picture 2" descr="http://students.ed.uiuc.edu/strysick/arm_files/image002.jpg"/>
          <p:cNvPicPr>
            <a:picLocks noChangeAspect="1" noChangeArrowheads="1"/>
          </p:cNvPicPr>
          <p:nvPr/>
        </p:nvPicPr>
        <p:blipFill>
          <a:blip r:embed="rId2" cstate="print"/>
          <a:srcRect l="55652" t="7655" r="2609" b="11962"/>
          <a:stretch>
            <a:fillRect/>
          </a:stretch>
        </p:blipFill>
        <p:spPr bwMode="auto">
          <a:xfrm>
            <a:off x="7391400" y="533400"/>
            <a:ext cx="1447800" cy="1600200"/>
          </a:xfrm>
          <a:prstGeom prst="rect">
            <a:avLst/>
          </a:prstGeom>
          <a:noFill/>
        </p:spPr>
      </p:pic>
      <p:pic>
        <p:nvPicPr>
          <p:cNvPr id="4" name="Picture 3"/>
          <p:cNvPicPr/>
          <p:nvPr/>
        </p:nvPicPr>
        <p:blipFill>
          <a:blip r:embed="rId3" cstate="print"/>
          <a:srcRect/>
          <a:stretch>
            <a:fillRect/>
          </a:stretch>
        </p:blipFill>
        <p:spPr bwMode="auto">
          <a:xfrm>
            <a:off x="533400" y="2133600"/>
            <a:ext cx="4572000" cy="4238625"/>
          </a:xfrm>
          <a:prstGeom prst="rect">
            <a:avLst/>
          </a:prstGeom>
          <a:noFill/>
          <a:ln w="9525">
            <a:noFill/>
            <a:miter lim="800000"/>
            <a:headEnd/>
            <a:tailEnd/>
          </a:ln>
        </p:spPr>
      </p:pic>
      <p:sp>
        <p:nvSpPr>
          <p:cNvPr id="5" name="TextBox 4"/>
          <p:cNvSpPr txBox="1"/>
          <p:nvPr/>
        </p:nvSpPr>
        <p:spPr>
          <a:xfrm>
            <a:off x="5410200" y="2743200"/>
            <a:ext cx="3429000" cy="2585323"/>
          </a:xfrm>
          <a:prstGeom prst="rect">
            <a:avLst/>
          </a:prstGeom>
          <a:ln>
            <a:solidFill>
              <a:schemeClr val="tx2"/>
            </a:solidFill>
          </a:ln>
        </p:spPr>
        <p:style>
          <a:lnRef idx="2">
            <a:schemeClr val="accent6"/>
          </a:lnRef>
          <a:fillRef idx="1">
            <a:schemeClr val="lt1"/>
          </a:fillRef>
          <a:effectRef idx="0">
            <a:schemeClr val="accent6"/>
          </a:effectRef>
          <a:fontRef idx="minor">
            <a:schemeClr val="dk1"/>
          </a:fontRef>
        </p:style>
        <p:txBody>
          <a:bodyPr wrap="square" rtlCol="0">
            <a:spAutoFit/>
          </a:bodyPr>
          <a:lstStyle/>
          <a:p>
            <a:pPr>
              <a:buFont typeface="Arial" pitchFamily="34" charset="0"/>
              <a:buChar char="•"/>
            </a:pPr>
            <a:r>
              <a:rPr lang="en-US" dirty="0" smtClean="0">
                <a:solidFill>
                  <a:schemeClr val="accent3"/>
                </a:solidFill>
              </a:rPr>
              <a:t>Male: Linear, Positive, Strong</a:t>
            </a:r>
          </a:p>
          <a:p>
            <a:pPr lvl="1">
              <a:buFont typeface="Arial" pitchFamily="34" charset="0"/>
              <a:buChar char="•"/>
            </a:pPr>
            <a:r>
              <a:rPr lang="en-US" dirty="0" smtClean="0">
                <a:solidFill>
                  <a:schemeClr val="accent3"/>
                </a:solidFill>
              </a:rPr>
              <a:t>Correlation: 0.938</a:t>
            </a:r>
          </a:p>
          <a:p>
            <a:pPr lvl="1">
              <a:buFont typeface="Arial" pitchFamily="34" charset="0"/>
              <a:buChar char="•"/>
            </a:pPr>
            <a:r>
              <a:rPr lang="en-US" dirty="0" smtClean="0">
                <a:solidFill>
                  <a:schemeClr val="accent3"/>
                </a:solidFill>
              </a:rPr>
              <a:t>R</a:t>
            </a:r>
            <a:r>
              <a:rPr lang="en-US" baseline="30000" dirty="0" smtClean="0">
                <a:solidFill>
                  <a:schemeClr val="accent3"/>
                </a:solidFill>
              </a:rPr>
              <a:t>2</a:t>
            </a:r>
            <a:r>
              <a:rPr lang="en-US" dirty="0" smtClean="0">
                <a:solidFill>
                  <a:schemeClr val="accent3"/>
                </a:solidFill>
              </a:rPr>
              <a:t>: 0.88</a:t>
            </a:r>
          </a:p>
          <a:p>
            <a:pPr lvl="1">
              <a:buFont typeface="Arial" pitchFamily="34" charset="0"/>
              <a:buChar char="•"/>
            </a:pPr>
            <a:r>
              <a:rPr lang="en-US" dirty="0" smtClean="0">
                <a:solidFill>
                  <a:schemeClr val="accent3"/>
                </a:solidFill>
              </a:rPr>
              <a:t>Ŷ=0.941(Arm Span)+4.2</a:t>
            </a:r>
          </a:p>
          <a:p>
            <a:pPr>
              <a:buFont typeface="Arial" pitchFamily="34" charset="0"/>
              <a:buChar char="•"/>
            </a:pPr>
            <a:r>
              <a:rPr lang="en-US" dirty="0" smtClean="0">
                <a:solidFill>
                  <a:schemeClr val="accent3"/>
                </a:solidFill>
              </a:rPr>
              <a:t>Female: Linear, Positive, Moderately Strong</a:t>
            </a:r>
          </a:p>
          <a:p>
            <a:pPr lvl="1">
              <a:buFont typeface="Arial" pitchFamily="34" charset="0"/>
              <a:buChar char="•"/>
            </a:pPr>
            <a:r>
              <a:rPr lang="en-US" dirty="0" smtClean="0">
                <a:solidFill>
                  <a:schemeClr val="accent3"/>
                </a:solidFill>
              </a:rPr>
              <a:t>Correlation: 0.8</a:t>
            </a:r>
          </a:p>
          <a:p>
            <a:pPr lvl="1">
              <a:buFont typeface="Arial" pitchFamily="34" charset="0"/>
              <a:buChar char="•"/>
            </a:pPr>
            <a:r>
              <a:rPr lang="en-US" dirty="0" smtClean="0">
                <a:solidFill>
                  <a:schemeClr val="accent3"/>
                </a:solidFill>
              </a:rPr>
              <a:t>R</a:t>
            </a:r>
            <a:r>
              <a:rPr lang="en-US" baseline="30000" dirty="0" smtClean="0">
                <a:solidFill>
                  <a:schemeClr val="accent3"/>
                </a:solidFill>
              </a:rPr>
              <a:t>2</a:t>
            </a:r>
            <a:r>
              <a:rPr lang="en-US" dirty="0" smtClean="0">
                <a:solidFill>
                  <a:schemeClr val="accent3"/>
                </a:solidFill>
              </a:rPr>
              <a:t>: 0.64</a:t>
            </a:r>
          </a:p>
          <a:p>
            <a:pPr lvl="1">
              <a:buFont typeface="Arial" pitchFamily="34" charset="0"/>
              <a:buChar char="•"/>
            </a:pPr>
            <a:r>
              <a:rPr lang="en-US" dirty="0" smtClean="0">
                <a:solidFill>
                  <a:schemeClr val="accent3"/>
                </a:solidFill>
              </a:rPr>
              <a:t>Ŷ=0.577(Arm Span)+27.6</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descr="http://www.hasslefreeclipart.com/clipart_bodyparts/knee_100.jpg"/>
          <p:cNvPicPr>
            <a:picLocks noChangeAspect="1" noChangeArrowheads="1"/>
          </p:cNvPicPr>
          <p:nvPr/>
        </p:nvPicPr>
        <p:blipFill>
          <a:blip r:embed="rId2" cstate="print"/>
          <a:srcRect/>
          <a:stretch>
            <a:fillRect/>
          </a:stretch>
        </p:blipFill>
        <p:spPr bwMode="auto">
          <a:xfrm>
            <a:off x="7315200" y="762000"/>
            <a:ext cx="1524000" cy="1158240"/>
          </a:xfrm>
          <a:prstGeom prst="rect">
            <a:avLst/>
          </a:prstGeom>
          <a:noFill/>
        </p:spPr>
      </p:pic>
      <p:sp>
        <p:nvSpPr>
          <p:cNvPr id="2" name="Title 1"/>
          <p:cNvSpPr>
            <a:spLocks noGrp="1"/>
          </p:cNvSpPr>
          <p:nvPr>
            <p:ph type="title"/>
          </p:nvPr>
        </p:nvSpPr>
        <p:spPr/>
        <p:txBody>
          <a:bodyPr/>
          <a:lstStyle/>
          <a:p>
            <a:r>
              <a:rPr lang="en-US" dirty="0" smtClean="0">
                <a:solidFill>
                  <a:schemeClr val="accent4"/>
                </a:solidFill>
              </a:rPr>
              <a:t>Model Two: Knee Circumference</a:t>
            </a:r>
            <a:endParaRPr lang="en-US" dirty="0">
              <a:solidFill>
                <a:schemeClr val="accent4"/>
              </a:solidFill>
            </a:endParaRPr>
          </a:p>
        </p:txBody>
      </p:sp>
      <p:sp>
        <p:nvSpPr>
          <p:cNvPr id="3074" name="AutoShape 2" descr="http://www.hasslefreeclipart.com/clipart_bodyparts/knee_100.jpg"/>
          <p:cNvSpPr>
            <a:spLocks noChangeAspect="1" noChangeArrowheads="1"/>
          </p:cNvSpPr>
          <p:nvPr/>
        </p:nvSpPr>
        <p:spPr bwMode="auto">
          <a:xfrm>
            <a:off x="155575" y="-342900"/>
            <a:ext cx="952500" cy="7239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7" name="Picture 6"/>
          <p:cNvPicPr/>
          <p:nvPr/>
        </p:nvPicPr>
        <p:blipFill>
          <a:blip r:embed="rId3" cstate="print"/>
          <a:srcRect/>
          <a:stretch>
            <a:fillRect/>
          </a:stretch>
        </p:blipFill>
        <p:spPr bwMode="auto">
          <a:xfrm>
            <a:off x="381000" y="2209800"/>
            <a:ext cx="3952875" cy="3952875"/>
          </a:xfrm>
          <a:prstGeom prst="rect">
            <a:avLst/>
          </a:prstGeom>
          <a:noFill/>
          <a:ln w="9525">
            <a:noFill/>
            <a:miter lim="800000"/>
            <a:headEnd/>
            <a:tailEnd/>
          </a:ln>
        </p:spPr>
      </p:pic>
      <p:sp>
        <p:nvSpPr>
          <p:cNvPr id="9" name="TextBox 8"/>
          <p:cNvSpPr txBox="1"/>
          <p:nvPr/>
        </p:nvSpPr>
        <p:spPr>
          <a:xfrm>
            <a:off x="5638800" y="4876800"/>
            <a:ext cx="3200400" cy="1200329"/>
          </a:xfrm>
          <a:prstGeom prst="rect">
            <a:avLst/>
          </a:prstGeom>
          <a:ln>
            <a:solidFill>
              <a:schemeClr val="tx2"/>
            </a:solidFill>
          </a:ln>
        </p:spPr>
        <p:style>
          <a:lnRef idx="2">
            <a:schemeClr val="accent6"/>
          </a:lnRef>
          <a:fillRef idx="1">
            <a:schemeClr val="lt1"/>
          </a:fillRef>
          <a:effectRef idx="0">
            <a:schemeClr val="accent6"/>
          </a:effectRef>
          <a:fontRef idx="minor">
            <a:schemeClr val="dk1"/>
          </a:fontRef>
        </p:style>
        <p:txBody>
          <a:bodyPr wrap="square" rtlCol="0">
            <a:spAutoFit/>
          </a:bodyPr>
          <a:lstStyle/>
          <a:p>
            <a:pPr>
              <a:buFont typeface="Arial" pitchFamily="34" charset="0"/>
              <a:buChar char="•"/>
            </a:pPr>
            <a:r>
              <a:rPr lang="en-US" dirty="0" smtClean="0">
                <a:solidFill>
                  <a:schemeClr val="accent4"/>
                </a:solidFill>
              </a:rPr>
              <a:t>Linear model is a good fit, but not the best</a:t>
            </a:r>
          </a:p>
          <a:p>
            <a:pPr lvl="1">
              <a:buFont typeface="Arial" pitchFamily="34" charset="0"/>
              <a:buChar char="•"/>
            </a:pPr>
            <a:r>
              <a:rPr lang="en-US" dirty="0" smtClean="0">
                <a:solidFill>
                  <a:schemeClr val="accent4"/>
                </a:solidFill>
              </a:rPr>
              <a:t>Scattered Residual Plot</a:t>
            </a:r>
          </a:p>
          <a:p>
            <a:pPr lvl="1">
              <a:buFont typeface="Arial" pitchFamily="34" charset="0"/>
              <a:buChar char="•"/>
            </a:pPr>
            <a:r>
              <a:rPr lang="en-US" dirty="0" smtClean="0">
                <a:solidFill>
                  <a:schemeClr val="accent4"/>
                </a:solidFill>
              </a:rPr>
              <a:t>Moderate Correlation</a:t>
            </a:r>
            <a:endParaRPr lang="en-US" dirty="0">
              <a:solidFill>
                <a:schemeClr val="accent4"/>
              </a:solidFill>
            </a:endParaRPr>
          </a:p>
        </p:txBody>
      </p:sp>
      <p:sp>
        <p:nvSpPr>
          <p:cNvPr id="10" name="TextBox 9"/>
          <p:cNvSpPr txBox="1"/>
          <p:nvPr/>
        </p:nvSpPr>
        <p:spPr>
          <a:xfrm>
            <a:off x="5715000" y="2743200"/>
            <a:ext cx="3048000" cy="1477328"/>
          </a:xfrm>
          <a:prstGeom prst="rect">
            <a:avLst/>
          </a:prstGeom>
          <a:ln>
            <a:solidFill>
              <a:schemeClr val="tx2"/>
            </a:solidFill>
          </a:ln>
        </p:spPr>
        <p:style>
          <a:lnRef idx="2">
            <a:schemeClr val="accent6"/>
          </a:lnRef>
          <a:fillRef idx="1">
            <a:schemeClr val="lt1"/>
          </a:fillRef>
          <a:effectRef idx="0">
            <a:schemeClr val="accent6"/>
          </a:effectRef>
          <a:fontRef idx="minor">
            <a:schemeClr val="dk1"/>
          </a:fontRef>
        </p:style>
        <p:txBody>
          <a:bodyPr wrap="square" rtlCol="0">
            <a:spAutoFit/>
          </a:bodyPr>
          <a:lstStyle/>
          <a:p>
            <a:pPr>
              <a:buFont typeface="Arial" pitchFamily="34" charset="0"/>
              <a:buChar char="•"/>
            </a:pPr>
            <a:r>
              <a:rPr lang="en-US" dirty="0" smtClean="0">
                <a:solidFill>
                  <a:schemeClr val="accent4"/>
                </a:solidFill>
              </a:rPr>
              <a:t>Linear, Positive, Moderate</a:t>
            </a:r>
          </a:p>
          <a:p>
            <a:pPr>
              <a:buFont typeface="Arial" pitchFamily="34" charset="0"/>
              <a:buChar char="•"/>
            </a:pPr>
            <a:r>
              <a:rPr lang="en-US" dirty="0" smtClean="0">
                <a:solidFill>
                  <a:schemeClr val="accent4"/>
                </a:solidFill>
              </a:rPr>
              <a:t>Outliers due to Gender</a:t>
            </a:r>
          </a:p>
          <a:p>
            <a:pPr>
              <a:buFont typeface="Arial" pitchFamily="34" charset="0"/>
              <a:buChar char="•"/>
            </a:pPr>
            <a:r>
              <a:rPr lang="en-US" dirty="0" smtClean="0">
                <a:solidFill>
                  <a:schemeClr val="accent4"/>
                </a:solidFill>
              </a:rPr>
              <a:t>Correlation: 0.5</a:t>
            </a:r>
          </a:p>
          <a:p>
            <a:pPr>
              <a:buFont typeface="Arial" pitchFamily="34" charset="0"/>
              <a:buChar char="•"/>
            </a:pPr>
            <a:r>
              <a:rPr lang="en-US" dirty="0" smtClean="0">
                <a:solidFill>
                  <a:schemeClr val="accent4"/>
                </a:solidFill>
              </a:rPr>
              <a:t>R</a:t>
            </a:r>
            <a:r>
              <a:rPr lang="en-US" baseline="30000" dirty="0" smtClean="0">
                <a:solidFill>
                  <a:schemeClr val="accent4"/>
                </a:solidFill>
              </a:rPr>
              <a:t>2</a:t>
            </a:r>
            <a:r>
              <a:rPr lang="en-US" dirty="0" smtClean="0">
                <a:solidFill>
                  <a:schemeClr val="accent4"/>
                </a:solidFill>
              </a:rPr>
              <a:t> : 0.25</a:t>
            </a:r>
          </a:p>
          <a:p>
            <a:pPr>
              <a:buFont typeface="Arial" pitchFamily="34" charset="0"/>
              <a:buChar char="•"/>
            </a:pPr>
            <a:r>
              <a:rPr lang="en-US" dirty="0" smtClean="0">
                <a:solidFill>
                  <a:schemeClr val="accent4"/>
                </a:solidFill>
              </a:rPr>
              <a:t>Ŷ=1.29(Knee)+47</a:t>
            </a:r>
            <a:endParaRPr lang="en-US" dirty="0">
              <a:solidFill>
                <a:schemeClr val="accent4"/>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4"/>
                </a:solidFill>
              </a:rPr>
              <a:t>Model Two: Knee Gender</a:t>
            </a:r>
            <a:endParaRPr lang="en-US" dirty="0">
              <a:solidFill>
                <a:schemeClr val="accent4"/>
              </a:solidFill>
            </a:endParaRPr>
          </a:p>
        </p:txBody>
      </p:sp>
      <p:sp>
        <p:nvSpPr>
          <p:cNvPr id="3074" name="AutoShape 2" descr="http://www.hasslefreeclipart.com/clipart_bodyparts/knee_100.jpg"/>
          <p:cNvSpPr>
            <a:spLocks noChangeAspect="1" noChangeArrowheads="1"/>
          </p:cNvSpPr>
          <p:nvPr/>
        </p:nvSpPr>
        <p:spPr bwMode="auto">
          <a:xfrm>
            <a:off x="155575" y="-342900"/>
            <a:ext cx="952500" cy="7239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3076" name="Picture 4" descr="http://www.hasslefreeclipart.com/clipart_bodyparts/knee_100.jpg"/>
          <p:cNvPicPr>
            <a:picLocks noChangeAspect="1" noChangeArrowheads="1"/>
          </p:cNvPicPr>
          <p:nvPr/>
        </p:nvPicPr>
        <p:blipFill>
          <a:blip r:embed="rId2" cstate="print"/>
          <a:srcRect/>
          <a:stretch>
            <a:fillRect/>
          </a:stretch>
        </p:blipFill>
        <p:spPr bwMode="auto">
          <a:xfrm>
            <a:off x="6934200" y="685800"/>
            <a:ext cx="1524000" cy="1158240"/>
          </a:xfrm>
          <a:prstGeom prst="rect">
            <a:avLst/>
          </a:prstGeom>
          <a:noFill/>
        </p:spPr>
      </p:pic>
      <p:pic>
        <p:nvPicPr>
          <p:cNvPr id="5" name="Picture 4"/>
          <p:cNvPicPr/>
          <p:nvPr/>
        </p:nvPicPr>
        <p:blipFill>
          <a:blip r:embed="rId3" cstate="print"/>
          <a:srcRect/>
          <a:stretch>
            <a:fillRect/>
          </a:stretch>
        </p:blipFill>
        <p:spPr bwMode="auto">
          <a:xfrm>
            <a:off x="304800" y="2133600"/>
            <a:ext cx="3933825" cy="3810000"/>
          </a:xfrm>
          <a:prstGeom prst="rect">
            <a:avLst/>
          </a:prstGeom>
          <a:noFill/>
          <a:ln w="9525">
            <a:noFill/>
            <a:miter lim="800000"/>
            <a:headEnd/>
            <a:tailEnd/>
          </a:ln>
        </p:spPr>
      </p:pic>
      <p:sp>
        <p:nvSpPr>
          <p:cNvPr id="7" name="TextBox 6"/>
          <p:cNvSpPr txBox="1"/>
          <p:nvPr/>
        </p:nvSpPr>
        <p:spPr>
          <a:xfrm>
            <a:off x="5257800" y="2743200"/>
            <a:ext cx="3581400" cy="2585323"/>
          </a:xfrm>
          <a:prstGeom prst="rect">
            <a:avLst/>
          </a:prstGeom>
          <a:ln>
            <a:solidFill>
              <a:schemeClr val="tx2"/>
            </a:solidFill>
          </a:ln>
        </p:spPr>
        <p:style>
          <a:lnRef idx="2">
            <a:schemeClr val="accent6"/>
          </a:lnRef>
          <a:fillRef idx="1">
            <a:schemeClr val="lt1"/>
          </a:fillRef>
          <a:effectRef idx="0">
            <a:schemeClr val="accent6"/>
          </a:effectRef>
          <a:fontRef idx="minor">
            <a:schemeClr val="dk1"/>
          </a:fontRef>
        </p:style>
        <p:txBody>
          <a:bodyPr wrap="square" rtlCol="0">
            <a:spAutoFit/>
          </a:bodyPr>
          <a:lstStyle/>
          <a:p>
            <a:pPr>
              <a:buFont typeface="Arial" pitchFamily="34" charset="0"/>
              <a:buChar char="•"/>
            </a:pPr>
            <a:r>
              <a:rPr lang="en-US" dirty="0" smtClean="0">
                <a:solidFill>
                  <a:schemeClr val="accent4"/>
                </a:solidFill>
              </a:rPr>
              <a:t>Male: Linear, Positive, Moderate</a:t>
            </a:r>
          </a:p>
          <a:p>
            <a:pPr lvl="1">
              <a:buFont typeface="Arial" pitchFamily="34" charset="0"/>
              <a:buChar char="•"/>
            </a:pPr>
            <a:r>
              <a:rPr lang="en-US" dirty="0" smtClean="0">
                <a:solidFill>
                  <a:schemeClr val="accent4"/>
                </a:solidFill>
              </a:rPr>
              <a:t>Correlation: 0.678</a:t>
            </a:r>
          </a:p>
          <a:p>
            <a:pPr lvl="1">
              <a:buFont typeface="Arial" pitchFamily="34" charset="0"/>
              <a:buChar char="•"/>
            </a:pPr>
            <a:r>
              <a:rPr lang="en-US" dirty="0" smtClean="0">
                <a:solidFill>
                  <a:schemeClr val="accent4"/>
                </a:solidFill>
              </a:rPr>
              <a:t>R</a:t>
            </a:r>
            <a:r>
              <a:rPr lang="en-US" baseline="30000" dirty="0" smtClean="0">
                <a:solidFill>
                  <a:schemeClr val="accent4"/>
                </a:solidFill>
              </a:rPr>
              <a:t>2</a:t>
            </a:r>
            <a:r>
              <a:rPr lang="en-US" dirty="0" smtClean="0">
                <a:solidFill>
                  <a:schemeClr val="accent4"/>
                </a:solidFill>
              </a:rPr>
              <a:t>: 0.46</a:t>
            </a:r>
          </a:p>
          <a:p>
            <a:pPr lvl="1">
              <a:buFont typeface="Arial" pitchFamily="34" charset="0"/>
              <a:buChar char="•"/>
            </a:pPr>
            <a:r>
              <a:rPr lang="en-US" dirty="0" smtClean="0">
                <a:solidFill>
                  <a:schemeClr val="accent4"/>
                </a:solidFill>
              </a:rPr>
              <a:t>Ŷ=1.8(Knee)+42.65</a:t>
            </a:r>
          </a:p>
          <a:p>
            <a:pPr>
              <a:buFont typeface="Arial" pitchFamily="34" charset="0"/>
              <a:buChar char="•"/>
            </a:pPr>
            <a:r>
              <a:rPr lang="en-US" dirty="0" smtClean="0">
                <a:solidFill>
                  <a:schemeClr val="accent4"/>
                </a:solidFill>
              </a:rPr>
              <a:t>Female: Linear, Positive, Moderately Weak</a:t>
            </a:r>
          </a:p>
          <a:p>
            <a:pPr lvl="1">
              <a:buFont typeface="Arial" pitchFamily="34" charset="0"/>
              <a:buChar char="•"/>
            </a:pPr>
            <a:r>
              <a:rPr lang="en-US" dirty="0" smtClean="0">
                <a:solidFill>
                  <a:schemeClr val="accent4"/>
                </a:solidFill>
              </a:rPr>
              <a:t>Correlation: 0.346</a:t>
            </a:r>
          </a:p>
          <a:p>
            <a:pPr lvl="1">
              <a:buFont typeface="Arial" pitchFamily="34" charset="0"/>
              <a:buChar char="•"/>
            </a:pPr>
            <a:r>
              <a:rPr lang="en-US" dirty="0" smtClean="0">
                <a:solidFill>
                  <a:schemeClr val="accent4"/>
                </a:solidFill>
              </a:rPr>
              <a:t>R</a:t>
            </a:r>
            <a:r>
              <a:rPr lang="en-US" baseline="30000" dirty="0" smtClean="0">
                <a:solidFill>
                  <a:schemeClr val="accent4"/>
                </a:solidFill>
              </a:rPr>
              <a:t>2</a:t>
            </a:r>
            <a:r>
              <a:rPr lang="en-US" dirty="0" smtClean="0">
                <a:solidFill>
                  <a:schemeClr val="accent4"/>
                </a:solidFill>
              </a:rPr>
              <a:t>: 0.12</a:t>
            </a:r>
          </a:p>
          <a:p>
            <a:pPr lvl="1">
              <a:buFont typeface="Arial" pitchFamily="34" charset="0"/>
              <a:buChar char="•"/>
            </a:pPr>
            <a:r>
              <a:rPr lang="en-US" dirty="0" smtClean="0">
                <a:solidFill>
                  <a:schemeClr val="accent4"/>
                </a:solidFill>
              </a:rPr>
              <a:t>Ŷ=0.487(Knee)+57.3</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p:nvPr/>
        </p:nvPicPr>
        <p:blipFill>
          <a:blip r:embed="rId2" cstate="print"/>
          <a:srcRect/>
          <a:stretch>
            <a:fillRect/>
          </a:stretch>
        </p:blipFill>
        <p:spPr bwMode="auto">
          <a:xfrm>
            <a:off x="381000" y="2057400"/>
            <a:ext cx="4419600" cy="4343400"/>
          </a:xfrm>
          <a:prstGeom prst="rect">
            <a:avLst/>
          </a:prstGeom>
          <a:noFill/>
          <a:ln w="9525">
            <a:noFill/>
            <a:miter lim="800000"/>
            <a:headEnd/>
            <a:tailEnd/>
          </a:ln>
        </p:spPr>
      </p:pic>
      <p:sp>
        <p:nvSpPr>
          <p:cNvPr id="2" name="Title 1"/>
          <p:cNvSpPr>
            <a:spLocks noGrp="1"/>
          </p:cNvSpPr>
          <p:nvPr>
            <p:ph type="title"/>
          </p:nvPr>
        </p:nvSpPr>
        <p:spPr/>
        <p:txBody>
          <a:bodyPr/>
          <a:lstStyle/>
          <a:p>
            <a:r>
              <a:rPr lang="en-US" dirty="0" smtClean="0">
                <a:solidFill>
                  <a:schemeClr val="accent5"/>
                </a:solidFill>
              </a:rPr>
              <a:t>Model Three: Leg</a:t>
            </a:r>
            <a:endParaRPr lang="en-US" dirty="0">
              <a:solidFill>
                <a:schemeClr val="accent5"/>
              </a:solidFill>
            </a:endParaRPr>
          </a:p>
        </p:txBody>
      </p:sp>
      <p:pic>
        <p:nvPicPr>
          <p:cNvPr id="2050" name="Picture 2" descr="http://www.hasslefreeclipart.com/clipart_bodyparts/leg_100.jpg"/>
          <p:cNvPicPr>
            <a:picLocks noChangeAspect="1" noChangeArrowheads="1"/>
          </p:cNvPicPr>
          <p:nvPr/>
        </p:nvPicPr>
        <p:blipFill>
          <a:blip r:embed="rId3" cstate="print"/>
          <a:srcRect/>
          <a:stretch>
            <a:fillRect/>
          </a:stretch>
        </p:blipFill>
        <p:spPr bwMode="auto">
          <a:xfrm>
            <a:off x="7010400" y="609600"/>
            <a:ext cx="1676400" cy="1257300"/>
          </a:xfrm>
          <a:prstGeom prst="rect">
            <a:avLst/>
          </a:prstGeom>
          <a:noFill/>
        </p:spPr>
      </p:pic>
      <p:sp>
        <p:nvSpPr>
          <p:cNvPr id="7" name="TextBox 6"/>
          <p:cNvSpPr txBox="1"/>
          <p:nvPr/>
        </p:nvSpPr>
        <p:spPr>
          <a:xfrm>
            <a:off x="5562600" y="2057400"/>
            <a:ext cx="3276600" cy="2308324"/>
          </a:xfrm>
          <a:prstGeom prst="rect">
            <a:avLst/>
          </a:prstGeom>
          <a:ln>
            <a:solidFill>
              <a:schemeClr val="tx2"/>
            </a:solidFill>
          </a:ln>
        </p:spPr>
        <p:style>
          <a:lnRef idx="2">
            <a:schemeClr val="accent6"/>
          </a:lnRef>
          <a:fillRef idx="1">
            <a:schemeClr val="lt1"/>
          </a:fillRef>
          <a:effectRef idx="0">
            <a:schemeClr val="accent6"/>
          </a:effectRef>
          <a:fontRef idx="minor">
            <a:schemeClr val="dk1"/>
          </a:fontRef>
        </p:style>
        <p:txBody>
          <a:bodyPr wrap="square" rtlCol="0">
            <a:spAutoFit/>
          </a:bodyPr>
          <a:lstStyle/>
          <a:p>
            <a:pPr>
              <a:buFont typeface="Arial" pitchFamily="34" charset="0"/>
              <a:buChar char="•"/>
            </a:pPr>
            <a:r>
              <a:rPr lang="en-US" dirty="0" smtClean="0">
                <a:solidFill>
                  <a:schemeClr val="accent5"/>
                </a:solidFill>
              </a:rPr>
              <a:t>Linear, Positive, Strong</a:t>
            </a:r>
          </a:p>
          <a:p>
            <a:pPr>
              <a:buFont typeface="Arial" pitchFamily="34" charset="0"/>
              <a:buChar char="•"/>
            </a:pPr>
            <a:r>
              <a:rPr lang="en-US" dirty="0" smtClean="0">
                <a:solidFill>
                  <a:schemeClr val="accent5"/>
                </a:solidFill>
              </a:rPr>
              <a:t>Outliers</a:t>
            </a:r>
          </a:p>
          <a:p>
            <a:pPr lvl="1">
              <a:buFont typeface="Arial" pitchFamily="34" charset="0"/>
              <a:buChar char="•"/>
            </a:pPr>
            <a:r>
              <a:rPr lang="en-US" dirty="0" smtClean="0">
                <a:solidFill>
                  <a:schemeClr val="accent5"/>
                </a:solidFill>
              </a:rPr>
              <a:t>Pink- High Leverage and Influential</a:t>
            </a:r>
          </a:p>
          <a:p>
            <a:pPr lvl="1">
              <a:buFont typeface="Arial" pitchFamily="34" charset="0"/>
              <a:buChar char="•"/>
            </a:pPr>
            <a:r>
              <a:rPr lang="en-US" dirty="0" smtClean="0">
                <a:solidFill>
                  <a:schemeClr val="accent5"/>
                </a:solidFill>
              </a:rPr>
              <a:t>Gray- Slightly Influential</a:t>
            </a:r>
          </a:p>
          <a:p>
            <a:pPr>
              <a:buFont typeface="Arial" pitchFamily="34" charset="0"/>
              <a:buChar char="•"/>
            </a:pPr>
            <a:r>
              <a:rPr lang="en-US" dirty="0" smtClean="0">
                <a:solidFill>
                  <a:schemeClr val="accent5"/>
                </a:solidFill>
              </a:rPr>
              <a:t>Correlation: 0.843</a:t>
            </a:r>
          </a:p>
          <a:p>
            <a:pPr>
              <a:buFont typeface="Arial" pitchFamily="34" charset="0"/>
              <a:buChar char="•"/>
            </a:pPr>
            <a:r>
              <a:rPr lang="en-US" dirty="0" smtClean="0">
                <a:solidFill>
                  <a:schemeClr val="accent5"/>
                </a:solidFill>
              </a:rPr>
              <a:t>R</a:t>
            </a:r>
            <a:r>
              <a:rPr lang="en-US" baseline="30000" dirty="0" smtClean="0">
                <a:solidFill>
                  <a:schemeClr val="accent5"/>
                </a:solidFill>
              </a:rPr>
              <a:t>2</a:t>
            </a:r>
            <a:r>
              <a:rPr lang="en-US" dirty="0" smtClean="0">
                <a:solidFill>
                  <a:schemeClr val="accent5"/>
                </a:solidFill>
              </a:rPr>
              <a:t> : 0.71</a:t>
            </a:r>
          </a:p>
          <a:p>
            <a:pPr>
              <a:buFont typeface="Arial" pitchFamily="34" charset="0"/>
              <a:buChar char="•"/>
            </a:pPr>
            <a:r>
              <a:rPr lang="en-US" dirty="0" smtClean="0">
                <a:solidFill>
                  <a:schemeClr val="accent5"/>
                </a:solidFill>
              </a:rPr>
              <a:t>Ŷ=1.282(Leg)+16.6</a:t>
            </a:r>
            <a:endParaRPr lang="en-US" dirty="0">
              <a:solidFill>
                <a:schemeClr val="accent5"/>
              </a:solidFill>
            </a:endParaRPr>
          </a:p>
        </p:txBody>
      </p:sp>
      <p:sp>
        <p:nvSpPr>
          <p:cNvPr id="8" name="TextBox 7"/>
          <p:cNvSpPr txBox="1"/>
          <p:nvPr/>
        </p:nvSpPr>
        <p:spPr>
          <a:xfrm>
            <a:off x="5638800" y="4876800"/>
            <a:ext cx="3200400" cy="923330"/>
          </a:xfrm>
          <a:prstGeom prst="rect">
            <a:avLst/>
          </a:prstGeom>
          <a:ln>
            <a:solidFill>
              <a:schemeClr val="tx2"/>
            </a:solidFill>
          </a:ln>
        </p:spPr>
        <p:style>
          <a:lnRef idx="2">
            <a:schemeClr val="accent6"/>
          </a:lnRef>
          <a:fillRef idx="1">
            <a:schemeClr val="lt1"/>
          </a:fillRef>
          <a:effectRef idx="0">
            <a:schemeClr val="accent6"/>
          </a:effectRef>
          <a:fontRef idx="minor">
            <a:schemeClr val="dk1"/>
          </a:fontRef>
        </p:style>
        <p:txBody>
          <a:bodyPr wrap="square" rtlCol="0">
            <a:spAutoFit/>
          </a:bodyPr>
          <a:lstStyle/>
          <a:p>
            <a:pPr>
              <a:buFont typeface="Arial" pitchFamily="34" charset="0"/>
              <a:buChar char="•"/>
            </a:pPr>
            <a:r>
              <a:rPr lang="en-US" dirty="0" smtClean="0">
                <a:solidFill>
                  <a:schemeClr val="accent5"/>
                </a:solidFill>
              </a:rPr>
              <a:t>Linear model is a best fit</a:t>
            </a:r>
          </a:p>
          <a:p>
            <a:pPr lvl="1">
              <a:buFont typeface="Arial" pitchFamily="34" charset="0"/>
              <a:buChar char="•"/>
            </a:pPr>
            <a:r>
              <a:rPr lang="en-US" dirty="0" smtClean="0">
                <a:solidFill>
                  <a:schemeClr val="accent5"/>
                </a:solidFill>
              </a:rPr>
              <a:t>Scattered Residual Plot</a:t>
            </a:r>
          </a:p>
          <a:p>
            <a:pPr lvl="1">
              <a:buFont typeface="Arial" pitchFamily="34" charset="0"/>
              <a:buChar char="•"/>
            </a:pPr>
            <a:r>
              <a:rPr lang="en-US" dirty="0" smtClean="0">
                <a:solidFill>
                  <a:schemeClr val="accent5"/>
                </a:solidFill>
              </a:rPr>
              <a:t>Strong Correlation</a:t>
            </a:r>
            <a:endParaRPr lang="en-US" dirty="0">
              <a:solidFill>
                <a:schemeClr val="accent5"/>
              </a:solidFill>
            </a:endParaRPr>
          </a:p>
        </p:txBody>
      </p:sp>
      <p:sp>
        <p:nvSpPr>
          <p:cNvPr id="9" name="Oval 8"/>
          <p:cNvSpPr/>
          <p:nvPr/>
        </p:nvSpPr>
        <p:spPr>
          <a:xfrm>
            <a:off x="3962400" y="2362200"/>
            <a:ext cx="152400" cy="152400"/>
          </a:xfrm>
          <a:prstGeom prst="ellipse">
            <a:avLst/>
          </a:prstGeom>
          <a:noFill/>
          <a:ln w="63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3200400" y="2438400"/>
            <a:ext cx="152400" cy="152400"/>
          </a:xfrm>
          <a:prstGeom prst="ellipse">
            <a:avLst/>
          </a:prstGeom>
          <a:no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5"/>
                </a:solidFill>
              </a:rPr>
              <a:t>Model Three: Leg Gender</a:t>
            </a:r>
            <a:endParaRPr lang="en-US" dirty="0">
              <a:solidFill>
                <a:schemeClr val="accent5"/>
              </a:solidFill>
            </a:endParaRPr>
          </a:p>
        </p:txBody>
      </p:sp>
      <p:pic>
        <p:nvPicPr>
          <p:cNvPr id="2050" name="Picture 2" descr="http://www.hasslefreeclipart.com/clipart_bodyparts/leg_100.jpg"/>
          <p:cNvPicPr>
            <a:picLocks noChangeAspect="1" noChangeArrowheads="1"/>
          </p:cNvPicPr>
          <p:nvPr/>
        </p:nvPicPr>
        <p:blipFill>
          <a:blip r:embed="rId2" cstate="print"/>
          <a:srcRect/>
          <a:stretch>
            <a:fillRect/>
          </a:stretch>
        </p:blipFill>
        <p:spPr bwMode="auto">
          <a:xfrm>
            <a:off x="7010400" y="609600"/>
            <a:ext cx="1676400" cy="1257300"/>
          </a:xfrm>
          <a:prstGeom prst="rect">
            <a:avLst/>
          </a:prstGeom>
          <a:noFill/>
        </p:spPr>
      </p:pic>
      <p:pic>
        <p:nvPicPr>
          <p:cNvPr id="4" name="Picture 3"/>
          <p:cNvPicPr/>
          <p:nvPr/>
        </p:nvPicPr>
        <p:blipFill>
          <a:blip r:embed="rId3" cstate="print"/>
          <a:srcRect/>
          <a:stretch>
            <a:fillRect/>
          </a:stretch>
        </p:blipFill>
        <p:spPr bwMode="auto">
          <a:xfrm>
            <a:off x="609600" y="2057400"/>
            <a:ext cx="3886200" cy="4114800"/>
          </a:xfrm>
          <a:prstGeom prst="rect">
            <a:avLst/>
          </a:prstGeom>
          <a:noFill/>
          <a:ln w="9525">
            <a:noFill/>
            <a:miter lim="800000"/>
            <a:headEnd/>
            <a:tailEnd/>
          </a:ln>
        </p:spPr>
      </p:pic>
      <p:sp>
        <p:nvSpPr>
          <p:cNvPr id="6" name="TextBox 5"/>
          <p:cNvSpPr txBox="1"/>
          <p:nvPr/>
        </p:nvSpPr>
        <p:spPr>
          <a:xfrm>
            <a:off x="5562600" y="2743200"/>
            <a:ext cx="2971800" cy="2862322"/>
          </a:xfrm>
          <a:prstGeom prst="rect">
            <a:avLst/>
          </a:prstGeom>
          <a:ln>
            <a:solidFill>
              <a:schemeClr val="tx2"/>
            </a:solidFill>
          </a:ln>
        </p:spPr>
        <p:style>
          <a:lnRef idx="2">
            <a:schemeClr val="accent6"/>
          </a:lnRef>
          <a:fillRef idx="1">
            <a:schemeClr val="lt1"/>
          </a:fillRef>
          <a:effectRef idx="0">
            <a:schemeClr val="accent6"/>
          </a:effectRef>
          <a:fontRef idx="minor">
            <a:schemeClr val="dk1"/>
          </a:fontRef>
        </p:style>
        <p:txBody>
          <a:bodyPr wrap="square" rtlCol="0">
            <a:spAutoFit/>
          </a:bodyPr>
          <a:lstStyle/>
          <a:p>
            <a:pPr>
              <a:buFont typeface="Arial" pitchFamily="34" charset="0"/>
              <a:buChar char="•"/>
            </a:pPr>
            <a:r>
              <a:rPr lang="en-US" dirty="0" smtClean="0">
                <a:solidFill>
                  <a:schemeClr val="accent5"/>
                </a:solidFill>
              </a:rPr>
              <a:t>Male: Linear, Positive, Moderately Strong</a:t>
            </a:r>
          </a:p>
          <a:p>
            <a:pPr lvl="1">
              <a:buFont typeface="Arial" pitchFamily="34" charset="0"/>
              <a:buChar char="•"/>
            </a:pPr>
            <a:r>
              <a:rPr lang="en-US" dirty="0" smtClean="0">
                <a:solidFill>
                  <a:schemeClr val="accent5"/>
                </a:solidFill>
              </a:rPr>
              <a:t>Correlation: 0.762</a:t>
            </a:r>
          </a:p>
          <a:p>
            <a:pPr lvl="1">
              <a:buFont typeface="Arial" pitchFamily="34" charset="0"/>
              <a:buChar char="•"/>
            </a:pPr>
            <a:r>
              <a:rPr lang="en-US" dirty="0" smtClean="0">
                <a:solidFill>
                  <a:schemeClr val="accent5"/>
                </a:solidFill>
              </a:rPr>
              <a:t>R</a:t>
            </a:r>
            <a:r>
              <a:rPr lang="en-US" baseline="30000" dirty="0" smtClean="0">
                <a:solidFill>
                  <a:schemeClr val="accent5"/>
                </a:solidFill>
              </a:rPr>
              <a:t>2</a:t>
            </a:r>
            <a:r>
              <a:rPr lang="en-US" dirty="0" smtClean="0">
                <a:solidFill>
                  <a:schemeClr val="accent5"/>
                </a:solidFill>
              </a:rPr>
              <a:t>: 0.58</a:t>
            </a:r>
          </a:p>
          <a:p>
            <a:pPr lvl="1">
              <a:buFont typeface="Arial" pitchFamily="34" charset="0"/>
              <a:buChar char="•"/>
            </a:pPr>
            <a:r>
              <a:rPr lang="en-US" dirty="0" smtClean="0">
                <a:solidFill>
                  <a:schemeClr val="accent5"/>
                </a:solidFill>
              </a:rPr>
              <a:t>Ŷ=1.635(Leg)+3.6</a:t>
            </a:r>
          </a:p>
          <a:p>
            <a:pPr>
              <a:buFont typeface="Arial" pitchFamily="34" charset="0"/>
              <a:buChar char="•"/>
            </a:pPr>
            <a:r>
              <a:rPr lang="en-US" dirty="0" smtClean="0">
                <a:solidFill>
                  <a:schemeClr val="accent5"/>
                </a:solidFill>
              </a:rPr>
              <a:t>Female: Linear, Positive, Moderately Strong</a:t>
            </a:r>
          </a:p>
          <a:p>
            <a:pPr lvl="1">
              <a:buFont typeface="Arial" pitchFamily="34" charset="0"/>
              <a:buChar char="•"/>
            </a:pPr>
            <a:r>
              <a:rPr lang="en-US" dirty="0" smtClean="0">
                <a:solidFill>
                  <a:schemeClr val="accent5"/>
                </a:solidFill>
              </a:rPr>
              <a:t>Correlation: 0.819</a:t>
            </a:r>
          </a:p>
          <a:p>
            <a:pPr lvl="1">
              <a:buFont typeface="Arial" pitchFamily="34" charset="0"/>
              <a:buChar char="•"/>
            </a:pPr>
            <a:r>
              <a:rPr lang="en-US" dirty="0" smtClean="0">
                <a:solidFill>
                  <a:schemeClr val="accent5"/>
                </a:solidFill>
              </a:rPr>
              <a:t>R</a:t>
            </a:r>
            <a:r>
              <a:rPr lang="en-US" baseline="30000" dirty="0" smtClean="0">
                <a:solidFill>
                  <a:schemeClr val="accent5"/>
                </a:solidFill>
              </a:rPr>
              <a:t>2</a:t>
            </a:r>
            <a:r>
              <a:rPr lang="en-US" dirty="0" smtClean="0">
                <a:solidFill>
                  <a:schemeClr val="accent5"/>
                </a:solidFill>
              </a:rPr>
              <a:t>: 0.67</a:t>
            </a:r>
          </a:p>
          <a:p>
            <a:pPr lvl="1">
              <a:buFont typeface="Arial" pitchFamily="34" charset="0"/>
              <a:buChar char="•"/>
            </a:pPr>
            <a:r>
              <a:rPr lang="en-US" dirty="0" smtClean="0">
                <a:solidFill>
                  <a:schemeClr val="accent5"/>
                </a:solidFill>
              </a:rPr>
              <a:t>Ŷ=0.788(Leg)+34.7</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066800"/>
            <a:ext cx="8229600" cy="1066800"/>
          </a:xfrm>
        </p:spPr>
        <p:txBody>
          <a:bodyPr/>
          <a:lstStyle/>
          <a:p>
            <a:r>
              <a:rPr lang="en-US" dirty="0" smtClean="0">
                <a:solidFill>
                  <a:schemeClr val="accent6"/>
                </a:solidFill>
              </a:rPr>
              <a:t>Kristen’s Residuals</a:t>
            </a:r>
            <a:endParaRPr lang="en-US" dirty="0">
              <a:solidFill>
                <a:schemeClr val="accent6"/>
              </a:solidFill>
            </a:endParaRPr>
          </a:p>
        </p:txBody>
      </p:sp>
      <p:sp>
        <p:nvSpPr>
          <p:cNvPr id="3" name="Content Placeholder 2"/>
          <p:cNvSpPr>
            <a:spLocks noGrp="1"/>
          </p:cNvSpPr>
          <p:nvPr>
            <p:ph idx="1"/>
          </p:nvPr>
        </p:nvSpPr>
        <p:spPr>
          <a:xfrm>
            <a:off x="457200" y="2249424"/>
            <a:ext cx="3733800" cy="4325112"/>
          </a:xfrm>
        </p:spPr>
        <p:txBody>
          <a:bodyPr/>
          <a:lstStyle/>
          <a:p>
            <a:r>
              <a:rPr lang="en-US" sz="2400" dirty="0" smtClean="0">
                <a:solidFill>
                  <a:schemeClr val="tx2"/>
                </a:solidFill>
              </a:rPr>
              <a:t>Arm Span= 63.25”</a:t>
            </a:r>
          </a:p>
          <a:p>
            <a:pPr>
              <a:buNone/>
            </a:pPr>
            <a:r>
              <a:rPr lang="en-US" dirty="0" smtClean="0">
                <a:solidFill>
                  <a:schemeClr val="tx2"/>
                </a:solidFill>
              </a:rPr>
              <a:t> 	</a:t>
            </a:r>
            <a:r>
              <a:rPr lang="en-US" sz="1400" dirty="0" smtClean="0">
                <a:solidFill>
                  <a:schemeClr val="tx2"/>
                </a:solidFill>
              </a:rPr>
              <a:t>height=0.817(63.25)+12.5=64.175</a:t>
            </a:r>
          </a:p>
          <a:p>
            <a:pPr>
              <a:buNone/>
            </a:pPr>
            <a:r>
              <a:rPr lang="en-US" sz="1400" dirty="0" smtClean="0">
                <a:solidFill>
                  <a:schemeClr val="tx2"/>
                </a:solidFill>
              </a:rPr>
              <a:t>		63-64.175= </a:t>
            </a:r>
            <a:r>
              <a:rPr lang="en-US" sz="1400" b="1" dirty="0" smtClean="0">
                <a:solidFill>
                  <a:schemeClr val="tx2"/>
                </a:solidFill>
              </a:rPr>
              <a:t>-1.175”</a:t>
            </a:r>
          </a:p>
          <a:p>
            <a:pPr>
              <a:buNone/>
            </a:pPr>
            <a:r>
              <a:rPr lang="en-US" sz="1400" dirty="0" smtClean="0">
                <a:solidFill>
                  <a:schemeClr val="tx2"/>
                </a:solidFill>
              </a:rPr>
              <a:t>	F. Height= .577(63.25)+27.6=64.095</a:t>
            </a:r>
          </a:p>
          <a:p>
            <a:pPr>
              <a:buNone/>
            </a:pPr>
            <a:r>
              <a:rPr lang="en-US" sz="1400" dirty="0" smtClean="0">
                <a:solidFill>
                  <a:schemeClr val="tx2"/>
                </a:solidFill>
              </a:rPr>
              <a:t>		63-64.095=</a:t>
            </a:r>
            <a:r>
              <a:rPr lang="en-US" sz="1400" b="1" dirty="0" smtClean="0">
                <a:solidFill>
                  <a:schemeClr val="tx2"/>
                </a:solidFill>
              </a:rPr>
              <a:t>-1.095”</a:t>
            </a:r>
          </a:p>
          <a:p>
            <a:pPr>
              <a:buNone/>
            </a:pPr>
            <a:endParaRPr lang="en-US" sz="1400" dirty="0" smtClean="0">
              <a:solidFill>
                <a:schemeClr val="tx2"/>
              </a:solidFill>
            </a:endParaRPr>
          </a:p>
          <a:p>
            <a:r>
              <a:rPr lang="en-US" sz="2400" dirty="0" smtClean="0">
                <a:solidFill>
                  <a:schemeClr val="tx2"/>
                </a:solidFill>
              </a:rPr>
              <a:t>Knee=13.25”</a:t>
            </a:r>
          </a:p>
          <a:p>
            <a:endParaRPr lang="en-US" sz="1400" dirty="0" smtClean="0">
              <a:solidFill>
                <a:schemeClr val="tx2"/>
              </a:solidFill>
            </a:endParaRPr>
          </a:p>
          <a:p>
            <a:pPr>
              <a:buNone/>
            </a:pPr>
            <a:r>
              <a:rPr lang="en-US" sz="1400" dirty="0" smtClean="0">
                <a:solidFill>
                  <a:schemeClr val="tx2"/>
                </a:solidFill>
              </a:rPr>
              <a:t>	height=1.29(13.25)+47=64.0925</a:t>
            </a:r>
          </a:p>
          <a:p>
            <a:pPr>
              <a:buNone/>
            </a:pPr>
            <a:r>
              <a:rPr lang="en-US" sz="1400" dirty="0" smtClean="0">
                <a:solidFill>
                  <a:schemeClr val="tx2"/>
                </a:solidFill>
              </a:rPr>
              <a:t>		63-64.0925=</a:t>
            </a:r>
            <a:r>
              <a:rPr lang="en-US" sz="1400" b="1" dirty="0" smtClean="0">
                <a:solidFill>
                  <a:schemeClr val="tx2"/>
                </a:solidFill>
              </a:rPr>
              <a:t>-1.0925”</a:t>
            </a:r>
            <a:endParaRPr lang="en-US" sz="1400" dirty="0" smtClean="0">
              <a:solidFill>
                <a:schemeClr val="tx2"/>
              </a:solidFill>
            </a:endParaRPr>
          </a:p>
          <a:p>
            <a:pPr>
              <a:buNone/>
            </a:pPr>
            <a:r>
              <a:rPr lang="en-US" sz="1400" dirty="0" smtClean="0">
                <a:solidFill>
                  <a:schemeClr val="tx2"/>
                </a:solidFill>
              </a:rPr>
              <a:t>	F. Height= .487(13.25)+57.3=63.753</a:t>
            </a:r>
          </a:p>
          <a:p>
            <a:pPr>
              <a:buNone/>
            </a:pPr>
            <a:r>
              <a:rPr lang="en-US" sz="1400" dirty="0" smtClean="0">
                <a:solidFill>
                  <a:schemeClr val="tx2"/>
                </a:solidFill>
              </a:rPr>
              <a:t>		63-63.753=</a:t>
            </a:r>
            <a:r>
              <a:rPr lang="en-US" sz="1400" b="1" dirty="0" smtClean="0">
                <a:solidFill>
                  <a:schemeClr val="tx2"/>
                </a:solidFill>
              </a:rPr>
              <a:t>-.753”</a:t>
            </a:r>
            <a:endParaRPr lang="en-US" sz="1400" dirty="0">
              <a:solidFill>
                <a:schemeClr val="tx2"/>
              </a:solidFill>
            </a:endParaRPr>
          </a:p>
        </p:txBody>
      </p:sp>
      <p:sp>
        <p:nvSpPr>
          <p:cNvPr id="5" name="Content Placeholder 2"/>
          <p:cNvSpPr txBox="1">
            <a:spLocks/>
          </p:cNvSpPr>
          <p:nvPr/>
        </p:nvSpPr>
        <p:spPr>
          <a:xfrm>
            <a:off x="4572000" y="2286000"/>
            <a:ext cx="3733800" cy="2209800"/>
          </a:xfrm>
          <a:prstGeom prst="rect">
            <a:avLst/>
          </a:prstGeom>
        </p:spPr>
        <p:txBody>
          <a:bodyPr vert="horz">
            <a:normAutofit/>
          </a:bodyPr>
          <a:lstStyle/>
          <a:p>
            <a:pPr marL="365760" marR="0" lvl="0" indent="-256032" algn="l" defTabSz="914400" rtl="0" eaLnBrk="1" fontAlgn="auto" latinLnBrk="0" hangingPunct="1">
              <a:lnSpc>
                <a:spcPct val="100000"/>
              </a:lnSpc>
              <a:spcBef>
                <a:spcPts val="300"/>
              </a:spcBef>
              <a:spcAft>
                <a:spcPts val="0"/>
              </a:spcAft>
              <a:buClr>
                <a:schemeClr val="accent3"/>
              </a:buClr>
              <a:buSzTx/>
              <a:buFont typeface="Georgia"/>
              <a:buChar char="•"/>
              <a:tabLst/>
              <a:defRPr/>
            </a:pPr>
            <a:r>
              <a:rPr lang="en-US" sz="2400" dirty="0" smtClean="0">
                <a:solidFill>
                  <a:schemeClr val="tx2"/>
                </a:solidFill>
              </a:rPr>
              <a:t>Leg Length= 35.50”</a:t>
            </a:r>
          </a:p>
          <a:p>
            <a:pPr marL="365760" marR="0" lvl="0" indent="-256032" algn="l" defTabSz="914400" rtl="0" eaLnBrk="1" fontAlgn="auto" latinLnBrk="0" hangingPunct="1">
              <a:lnSpc>
                <a:spcPct val="100000"/>
              </a:lnSpc>
              <a:spcBef>
                <a:spcPts val="300"/>
              </a:spcBef>
              <a:spcAft>
                <a:spcPts val="0"/>
              </a:spcAft>
              <a:buClr>
                <a:schemeClr val="accent3"/>
              </a:buClr>
              <a:buSzTx/>
              <a:buFont typeface="Georgia"/>
              <a:buChar char="•"/>
              <a:tabLst/>
              <a:defRPr/>
            </a:pPr>
            <a:endParaRPr kumimoji="0" lang="en-US" sz="1400" b="0" i="0" u="none" strike="noStrike" kern="1200" cap="none" spc="0" normalizeH="0" baseline="0" noProof="0" dirty="0" smtClean="0">
              <a:ln>
                <a:noFill/>
              </a:ln>
              <a:solidFill>
                <a:schemeClr val="tx2"/>
              </a:solidFill>
              <a:effectLst/>
              <a:uLnTx/>
              <a:uFillTx/>
              <a:latin typeface="+mn-lt"/>
              <a:ea typeface="+mn-ea"/>
              <a:cs typeface="+mn-cs"/>
            </a:endParaRPr>
          </a:p>
          <a:p>
            <a:pPr marL="365760" marR="0" lvl="0" indent="-256032" algn="l" defTabSz="914400" rtl="0" eaLnBrk="1" fontAlgn="auto" latinLnBrk="0" hangingPunct="1">
              <a:lnSpc>
                <a:spcPct val="100000"/>
              </a:lnSpc>
              <a:spcBef>
                <a:spcPts val="300"/>
              </a:spcBef>
              <a:spcAft>
                <a:spcPts val="0"/>
              </a:spcAft>
              <a:buClr>
                <a:schemeClr val="accent3"/>
              </a:buClr>
              <a:buSzTx/>
              <a:tabLst/>
              <a:defRPr/>
            </a:pPr>
            <a:r>
              <a:rPr lang="en-US" sz="1400" noProof="0" dirty="0" smtClean="0">
                <a:solidFill>
                  <a:schemeClr val="tx2"/>
                </a:solidFill>
              </a:rPr>
              <a:t>	</a:t>
            </a:r>
            <a:r>
              <a:rPr lang="en-US" sz="1400" dirty="0" smtClean="0">
                <a:solidFill>
                  <a:schemeClr val="tx2"/>
                </a:solidFill>
              </a:rPr>
              <a:t>height=1.282(35.50)+16.6=62.111”</a:t>
            </a:r>
          </a:p>
          <a:p>
            <a:pPr marL="365760" marR="0" lvl="0" indent="-256032" algn="l" defTabSz="914400" rtl="0" eaLnBrk="1" fontAlgn="auto" latinLnBrk="0" hangingPunct="1">
              <a:lnSpc>
                <a:spcPct val="100000"/>
              </a:lnSpc>
              <a:spcBef>
                <a:spcPts val="300"/>
              </a:spcBef>
              <a:spcAft>
                <a:spcPts val="0"/>
              </a:spcAft>
              <a:buClr>
                <a:schemeClr val="accent3"/>
              </a:buClr>
              <a:buSzTx/>
              <a:tabLst/>
              <a:defRPr/>
            </a:pPr>
            <a:r>
              <a:rPr kumimoji="0" lang="en-US" sz="1400" b="0" i="0" u="none" strike="noStrike" kern="1200" cap="none" spc="0" normalizeH="0" baseline="0" noProof="0" dirty="0" smtClean="0">
                <a:ln>
                  <a:noFill/>
                </a:ln>
                <a:solidFill>
                  <a:schemeClr val="tx2"/>
                </a:solidFill>
                <a:effectLst/>
                <a:uLnTx/>
                <a:uFillTx/>
                <a:latin typeface="+mn-lt"/>
                <a:ea typeface="+mn-ea"/>
                <a:cs typeface="+mn-cs"/>
              </a:rPr>
              <a:t>		63-62.111=</a:t>
            </a:r>
            <a:r>
              <a:rPr kumimoji="0" lang="en-US" sz="1400" b="1" i="0" u="none" strike="noStrike" kern="1200" cap="none" spc="0" normalizeH="0" baseline="0" noProof="0" dirty="0" smtClean="0">
                <a:ln>
                  <a:noFill/>
                </a:ln>
                <a:solidFill>
                  <a:schemeClr val="tx2"/>
                </a:solidFill>
                <a:effectLst/>
                <a:uLnTx/>
                <a:uFillTx/>
                <a:latin typeface="+mn-lt"/>
                <a:ea typeface="+mn-ea"/>
                <a:cs typeface="+mn-cs"/>
              </a:rPr>
              <a:t>.889”</a:t>
            </a:r>
            <a:endParaRPr kumimoji="0" lang="en-US" sz="1400" i="0" u="none" strike="noStrike" kern="1200" cap="none" spc="0" normalizeH="0" baseline="0" noProof="0" dirty="0" smtClean="0">
              <a:ln>
                <a:noFill/>
              </a:ln>
              <a:solidFill>
                <a:schemeClr val="tx2"/>
              </a:solidFill>
              <a:effectLst/>
              <a:uLnTx/>
              <a:uFillTx/>
              <a:latin typeface="+mn-lt"/>
              <a:ea typeface="+mn-ea"/>
              <a:cs typeface="+mn-cs"/>
            </a:endParaRPr>
          </a:p>
          <a:p>
            <a:pPr marL="365760" marR="0" lvl="0" indent="-256032" algn="l" defTabSz="914400" rtl="0" eaLnBrk="1" fontAlgn="auto" latinLnBrk="0" hangingPunct="1">
              <a:lnSpc>
                <a:spcPct val="100000"/>
              </a:lnSpc>
              <a:spcBef>
                <a:spcPts val="300"/>
              </a:spcBef>
              <a:spcAft>
                <a:spcPts val="0"/>
              </a:spcAft>
              <a:buClr>
                <a:schemeClr val="accent3"/>
              </a:buClr>
              <a:buSzTx/>
              <a:tabLst/>
              <a:defRPr/>
            </a:pPr>
            <a:r>
              <a:rPr lang="en-US" sz="1400" b="0" dirty="0" smtClean="0">
                <a:solidFill>
                  <a:schemeClr val="tx2"/>
                </a:solidFill>
              </a:rPr>
              <a:t>	F. Height=.788(35.50)+34.7=62.674</a:t>
            </a:r>
          </a:p>
          <a:p>
            <a:pPr marL="365760" marR="0" lvl="0" indent="-256032" algn="l" defTabSz="914400" rtl="0" eaLnBrk="1" fontAlgn="auto" latinLnBrk="0" hangingPunct="1">
              <a:lnSpc>
                <a:spcPct val="100000"/>
              </a:lnSpc>
              <a:spcBef>
                <a:spcPts val="300"/>
              </a:spcBef>
              <a:spcAft>
                <a:spcPts val="0"/>
              </a:spcAft>
              <a:buClr>
                <a:schemeClr val="accent3"/>
              </a:buClr>
              <a:buSzTx/>
              <a:tabLst/>
              <a:defRPr/>
            </a:pPr>
            <a:r>
              <a:rPr kumimoji="0" lang="en-US" sz="1400" i="0" u="none" strike="noStrike" kern="1200" cap="none" spc="0" normalizeH="0" baseline="0" noProof="0" dirty="0" smtClean="0">
                <a:ln>
                  <a:noFill/>
                </a:ln>
                <a:solidFill>
                  <a:schemeClr val="tx2"/>
                </a:solidFill>
                <a:effectLst/>
                <a:uLnTx/>
                <a:uFillTx/>
                <a:latin typeface="+mn-lt"/>
                <a:ea typeface="+mn-ea"/>
                <a:cs typeface="+mn-cs"/>
              </a:rPr>
              <a:t>		63-62.674=</a:t>
            </a:r>
            <a:r>
              <a:rPr kumimoji="0" lang="en-US" sz="1400" b="1" i="0" u="none" strike="noStrike" kern="1200" cap="none" spc="0" normalizeH="0" baseline="0" noProof="0" dirty="0" smtClean="0">
                <a:ln>
                  <a:noFill/>
                </a:ln>
                <a:solidFill>
                  <a:schemeClr val="tx2"/>
                </a:solidFill>
                <a:effectLst/>
                <a:uLnTx/>
                <a:uFillTx/>
                <a:latin typeface="+mn-lt"/>
                <a:ea typeface="+mn-ea"/>
                <a:cs typeface="+mn-cs"/>
              </a:rPr>
              <a:t>.326”</a:t>
            </a:r>
            <a:endParaRPr kumimoji="0" lang="en-US" sz="1400" b="0" i="0" u="none" strike="noStrike" kern="1200" cap="none" spc="0" normalizeH="0" baseline="0" noProof="0" dirty="0" smtClean="0">
              <a:ln>
                <a:noFill/>
              </a:ln>
              <a:solidFill>
                <a:schemeClr val="tx2"/>
              </a:solidFill>
              <a:effectLst/>
              <a:uLnTx/>
              <a:uFillTx/>
              <a:latin typeface="+mn-lt"/>
              <a:ea typeface="+mn-ea"/>
              <a:cs typeface="+mn-cs"/>
            </a:endParaRPr>
          </a:p>
          <a:p>
            <a:pPr marL="365760" marR="0" lvl="0" indent="-256032" algn="l" defTabSz="914400" rtl="0" eaLnBrk="1" fontAlgn="auto" latinLnBrk="0" hangingPunct="1">
              <a:lnSpc>
                <a:spcPct val="100000"/>
              </a:lnSpc>
              <a:spcBef>
                <a:spcPts val="300"/>
              </a:spcBef>
              <a:spcAft>
                <a:spcPts val="0"/>
              </a:spcAft>
              <a:buClr>
                <a:schemeClr val="accent3"/>
              </a:buClr>
              <a:buSzTx/>
              <a:buFont typeface="Georgia"/>
              <a:buNone/>
              <a:tabLst/>
              <a:defRPr/>
            </a:pPr>
            <a:r>
              <a:rPr kumimoji="0" lang="en-US" sz="2800" b="0" i="0" u="none" strike="noStrike" kern="1200" cap="none" spc="0" normalizeH="0" baseline="0" noProof="0" dirty="0" smtClean="0">
                <a:ln>
                  <a:noFill/>
                </a:ln>
                <a:solidFill>
                  <a:schemeClr val="tx2"/>
                </a:solidFill>
                <a:effectLst/>
                <a:uLnTx/>
                <a:uFillTx/>
                <a:latin typeface="+mn-lt"/>
                <a:ea typeface="+mn-ea"/>
                <a:cs typeface="+mn-cs"/>
              </a:rPr>
              <a:t> </a:t>
            </a:r>
            <a:endParaRPr kumimoji="0" lang="en-US" sz="1400" b="0" i="0" u="none" strike="noStrike" kern="1200" cap="none" spc="0" normalizeH="0" baseline="0" noProof="0" dirty="0">
              <a:ln>
                <a:noFill/>
              </a:ln>
              <a:solidFill>
                <a:schemeClr val="tx2"/>
              </a:solidFill>
              <a:effectLst/>
              <a:uLnTx/>
              <a:uFillTx/>
              <a:latin typeface="+mn-lt"/>
              <a:ea typeface="+mn-ea"/>
              <a:cs typeface="+mn-cs"/>
            </a:endParaRPr>
          </a:p>
        </p:txBody>
      </p:sp>
      <p:sp>
        <p:nvSpPr>
          <p:cNvPr id="6" name="Rectangle 5"/>
          <p:cNvSpPr/>
          <p:nvPr/>
        </p:nvSpPr>
        <p:spPr>
          <a:xfrm>
            <a:off x="2286000" y="3124200"/>
            <a:ext cx="838200" cy="3048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2286000" y="3657600"/>
            <a:ext cx="838200" cy="3048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2438400" y="5029200"/>
            <a:ext cx="838200" cy="3048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2362200" y="5562600"/>
            <a:ext cx="838200" cy="3048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6400800" y="3200400"/>
            <a:ext cx="838200" cy="3048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477000" y="3733800"/>
            <a:ext cx="838200" cy="3048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ontent Placeholder 2"/>
          <p:cNvSpPr txBox="1">
            <a:spLocks/>
          </p:cNvSpPr>
          <p:nvPr/>
        </p:nvSpPr>
        <p:spPr>
          <a:xfrm>
            <a:off x="4648200" y="4343400"/>
            <a:ext cx="3733800" cy="2209800"/>
          </a:xfrm>
          <a:prstGeom prst="rect">
            <a:avLst/>
          </a:prstGeom>
        </p:spPr>
        <p:style>
          <a:lnRef idx="2">
            <a:schemeClr val="accent6"/>
          </a:lnRef>
          <a:fillRef idx="1">
            <a:schemeClr val="lt1"/>
          </a:fillRef>
          <a:effectRef idx="0">
            <a:schemeClr val="accent6"/>
          </a:effectRef>
          <a:fontRef idx="minor">
            <a:schemeClr val="dk1"/>
          </a:fontRef>
        </p:style>
        <p:txBody>
          <a:bodyPr vert="horz">
            <a:normAutofit/>
          </a:bodyPr>
          <a:lstStyle/>
          <a:p>
            <a:pPr marL="365760" marR="0" lvl="0" indent="-256032" algn="l" defTabSz="914400" rtl="0" eaLnBrk="1" fontAlgn="auto" latinLnBrk="0" hangingPunct="1">
              <a:lnSpc>
                <a:spcPct val="100000"/>
              </a:lnSpc>
              <a:spcBef>
                <a:spcPts val="300"/>
              </a:spcBef>
              <a:spcAft>
                <a:spcPts val="0"/>
              </a:spcAft>
              <a:buClr>
                <a:schemeClr val="accent4"/>
              </a:buClr>
              <a:buSzTx/>
              <a:buFont typeface="Arial" pitchFamily="34" charset="0"/>
              <a:buChar char="•"/>
              <a:tabLst/>
              <a:defRPr/>
            </a:pPr>
            <a:r>
              <a:rPr lang="en-US" sz="2000" noProof="0" dirty="0" smtClean="0">
                <a:solidFill>
                  <a:schemeClr val="tx2"/>
                </a:solidFill>
              </a:rPr>
              <a:t>Arm Span predictions are overestimates</a:t>
            </a:r>
          </a:p>
          <a:p>
            <a:pPr marL="365760" marR="0" lvl="0" indent="-256032" algn="l" defTabSz="914400" rtl="0" eaLnBrk="1" fontAlgn="auto" latinLnBrk="0" hangingPunct="1">
              <a:lnSpc>
                <a:spcPct val="100000"/>
              </a:lnSpc>
              <a:spcBef>
                <a:spcPts val="300"/>
              </a:spcBef>
              <a:spcAft>
                <a:spcPts val="0"/>
              </a:spcAft>
              <a:buClr>
                <a:schemeClr val="accent4"/>
              </a:buClr>
              <a:buSzTx/>
              <a:buFont typeface="Arial" pitchFamily="34" charset="0"/>
              <a:buChar char="•"/>
              <a:tabLst/>
              <a:defRPr/>
            </a:pPr>
            <a:r>
              <a:rPr kumimoji="0" lang="en-US" sz="2000" b="0" i="0" u="none" strike="noStrike" kern="1200" cap="none" spc="0" normalizeH="0" baseline="0" dirty="0" smtClean="0">
                <a:ln>
                  <a:noFill/>
                </a:ln>
                <a:solidFill>
                  <a:schemeClr val="tx2"/>
                </a:solidFill>
                <a:effectLst/>
                <a:uLnTx/>
                <a:uFillTx/>
                <a:latin typeface="+mn-lt"/>
                <a:ea typeface="+mn-ea"/>
                <a:cs typeface="+mn-cs"/>
              </a:rPr>
              <a:t>Knee</a:t>
            </a:r>
            <a:r>
              <a:rPr kumimoji="0" lang="en-US" sz="2000" b="0" i="0" u="none" strike="noStrike" kern="1200" cap="none" spc="0" normalizeH="0" dirty="0" smtClean="0">
                <a:ln>
                  <a:noFill/>
                </a:ln>
                <a:solidFill>
                  <a:schemeClr val="tx2"/>
                </a:solidFill>
                <a:effectLst/>
                <a:uLnTx/>
                <a:uFillTx/>
                <a:latin typeface="+mn-lt"/>
                <a:ea typeface="+mn-ea"/>
                <a:cs typeface="+mn-cs"/>
              </a:rPr>
              <a:t> predictions are overestimates </a:t>
            </a:r>
          </a:p>
          <a:p>
            <a:pPr marL="365760" marR="0" lvl="0" indent="-256032" algn="l" defTabSz="914400" rtl="0" eaLnBrk="1" fontAlgn="auto" latinLnBrk="0" hangingPunct="1">
              <a:lnSpc>
                <a:spcPct val="100000"/>
              </a:lnSpc>
              <a:spcBef>
                <a:spcPts val="300"/>
              </a:spcBef>
              <a:spcAft>
                <a:spcPts val="0"/>
              </a:spcAft>
              <a:buClr>
                <a:schemeClr val="accent4"/>
              </a:buClr>
              <a:buSzTx/>
              <a:buFont typeface="Arial" pitchFamily="34" charset="0"/>
              <a:buChar char="•"/>
              <a:tabLst/>
              <a:defRPr/>
            </a:pPr>
            <a:r>
              <a:rPr lang="en-US" sz="2000" baseline="0" noProof="0" dirty="0" smtClean="0">
                <a:solidFill>
                  <a:schemeClr val="tx2"/>
                </a:solidFill>
              </a:rPr>
              <a:t>Leg</a:t>
            </a:r>
            <a:r>
              <a:rPr lang="en-US" sz="2000" noProof="0" dirty="0" smtClean="0">
                <a:solidFill>
                  <a:schemeClr val="tx2"/>
                </a:solidFill>
              </a:rPr>
              <a:t> Length predictions are underestimates</a:t>
            </a:r>
            <a:endParaRPr kumimoji="0" lang="en-US" sz="1200" b="0" i="0" u="none" strike="noStrike" kern="1200" cap="none" spc="0" normalizeH="0" baseline="0" noProof="0" dirty="0">
              <a:ln>
                <a:noFill/>
              </a:ln>
              <a:solidFill>
                <a:schemeClr val="tx2"/>
              </a:solidFill>
              <a:effectLst/>
              <a:uLnTx/>
              <a:uFillTx/>
              <a:latin typeface="+mn-lt"/>
              <a:ea typeface="+mn-ea"/>
              <a:cs typeface="+mn-cs"/>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rban">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Urban">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215</TotalTime>
  <Words>699</Words>
  <Application>Microsoft Office PowerPoint</Application>
  <PresentationFormat>On-screen Show (4:3)</PresentationFormat>
  <Paragraphs>173</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Urban</vt:lpstr>
      <vt:lpstr>Predicting Heights Project</vt:lpstr>
      <vt:lpstr>Three Measurements: Nearest ¼ Inch</vt:lpstr>
      <vt:lpstr>Model One: Arm Span</vt:lpstr>
      <vt:lpstr>Model One: Arm Span Gender</vt:lpstr>
      <vt:lpstr>Model Two: Knee Circumference</vt:lpstr>
      <vt:lpstr>Model Two: Knee Gender</vt:lpstr>
      <vt:lpstr>Model Three: Leg</vt:lpstr>
      <vt:lpstr>Model Three: Leg Gender</vt:lpstr>
      <vt:lpstr>Kristen’s Residuals</vt:lpstr>
      <vt:lpstr>Katie’s Residuals</vt:lpstr>
      <vt:lpstr>Bridget’s Residuals</vt:lpstr>
      <vt:lpstr>The Best Model: Arm Span</vt:lpstr>
      <vt:lpstr>Prediction: Ms. Mattern</vt:lpstr>
      <vt:lpstr>Prediction: Mr. Timmons</vt:lpstr>
    </vt:vector>
  </TitlesOfParts>
  <Company>Central Bucks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Predicting Heights Project</dc:title>
  <dc:creator>lawlor.k519</dc:creator>
  <cp:lastModifiedBy>Toshiba-User</cp:lastModifiedBy>
  <cp:revision>47</cp:revision>
  <dcterms:created xsi:type="dcterms:W3CDTF">2010-10-12T15:31:42Z</dcterms:created>
  <dcterms:modified xsi:type="dcterms:W3CDTF">2010-10-15T02:04:36Z</dcterms:modified>
</cp:coreProperties>
</file>